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Fira Sans Extra Condensed Medium"/>
      <p:regular r:id="rId25"/>
      <p:bold r:id="rId26"/>
      <p:italic r:id="rId27"/>
      <p:boldItalic r:id="rId28"/>
    </p:embeddedFont>
    <p:embeddedFont>
      <p:font typeface="Roboto Condensed"/>
      <p:regular r:id="rId29"/>
      <p:bold r:id="rId30"/>
      <p:italic r:id="rId31"/>
      <p:boldItalic r:id="rId32"/>
    </p:embeddedFont>
    <p:embeddedFont>
      <p:font typeface="Squada One"/>
      <p:regular r:id="rId33"/>
    </p:embeddedFont>
    <p:embeddedFont>
      <p:font typeface="Roboto Condensed Light"/>
      <p:regular r:id="rId34"/>
      <p:bold r:id="rId35"/>
      <p:italic r:id="rId36"/>
      <p:boldItalic r:id="rId37"/>
    </p:embeddedFont>
    <p:embeddedFont>
      <p:font typeface="Exo 2"/>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Exo2-italic.fntdata"/><Relationship Id="rId20" Type="http://schemas.openxmlformats.org/officeDocument/2006/relationships/slide" Target="slides/slide16.xml"/><Relationship Id="rId41" Type="http://schemas.openxmlformats.org/officeDocument/2006/relationships/font" Target="fonts/Exo2-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italic.fntdata"/><Relationship Id="rId30" Type="http://schemas.openxmlformats.org/officeDocument/2006/relationships/font" Target="fonts/RobotoCondensed-bold.fntdata"/><Relationship Id="rId11" Type="http://schemas.openxmlformats.org/officeDocument/2006/relationships/slide" Target="slides/slide7.xml"/><Relationship Id="rId33" Type="http://schemas.openxmlformats.org/officeDocument/2006/relationships/font" Target="fonts/SquadaOne-regular.fntdata"/><Relationship Id="rId10" Type="http://schemas.openxmlformats.org/officeDocument/2006/relationships/slide" Target="slides/slide6.xml"/><Relationship Id="rId32" Type="http://schemas.openxmlformats.org/officeDocument/2006/relationships/font" Target="fonts/RobotoCondensed-boldItalic.fntdata"/><Relationship Id="rId13" Type="http://schemas.openxmlformats.org/officeDocument/2006/relationships/slide" Target="slides/slide9.xml"/><Relationship Id="rId35" Type="http://schemas.openxmlformats.org/officeDocument/2006/relationships/font" Target="fonts/RobotoCondensedLight-bold.fntdata"/><Relationship Id="rId12" Type="http://schemas.openxmlformats.org/officeDocument/2006/relationships/slide" Target="slides/slide8.xml"/><Relationship Id="rId34" Type="http://schemas.openxmlformats.org/officeDocument/2006/relationships/font" Target="fonts/RobotoCondensedLight-regular.fntdata"/><Relationship Id="rId15" Type="http://schemas.openxmlformats.org/officeDocument/2006/relationships/slide" Target="slides/slide11.xml"/><Relationship Id="rId37" Type="http://schemas.openxmlformats.org/officeDocument/2006/relationships/font" Target="fonts/RobotoCondensedLight-boldItalic.fntdata"/><Relationship Id="rId14" Type="http://schemas.openxmlformats.org/officeDocument/2006/relationships/slide" Target="slides/slide10.xml"/><Relationship Id="rId36" Type="http://schemas.openxmlformats.org/officeDocument/2006/relationships/font" Target="fonts/RobotoCondensedLight-italic.fntdata"/><Relationship Id="rId17" Type="http://schemas.openxmlformats.org/officeDocument/2006/relationships/slide" Target="slides/slide13.xml"/><Relationship Id="rId39" Type="http://schemas.openxmlformats.org/officeDocument/2006/relationships/font" Target="fonts/Exo2-bold.fntdata"/><Relationship Id="rId16" Type="http://schemas.openxmlformats.org/officeDocument/2006/relationships/slide" Target="slides/slide12.xml"/><Relationship Id="rId38" Type="http://schemas.openxmlformats.org/officeDocument/2006/relationships/font" Target="fonts/Exo2-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Elassandra = Cassandra + Elasticsearch</a:t>
            </a:r>
            <a:br>
              <a:rPr lang="en"/>
            </a:br>
            <a:r>
              <a:rPr lang="en"/>
              <a:t>Cassandra v</a:t>
            </a:r>
            <a:r>
              <a:rPr lang="en"/>
              <a:t>à Elasticsearch đều là các hệ quản trị cơ sở dữ liệu phi quan hệ</a:t>
            </a:r>
            <a:endParaRPr/>
          </a:p>
          <a:p>
            <a:pPr indent="0" lvl="0" marL="0" rtl="0" algn="l">
              <a:spcBef>
                <a:spcPts val="0"/>
              </a:spcBef>
              <a:spcAft>
                <a:spcPts val="0"/>
              </a:spcAft>
              <a:buNone/>
            </a:pPr>
            <a:r>
              <a:rPr lang="en"/>
              <a:t>Cassandra có cấu trúc dữ liệu dạng bảng giống với SQL, có khả năng ghi dữ liệu rất nhanh và bền vững</a:t>
            </a:r>
            <a:endParaRPr/>
          </a:p>
          <a:p>
            <a:pPr indent="0" lvl="0" marL="0" rtl="0" algn="l">
              <a:spcBef>
                <a:spcPts val="0"/>
              </a:spcBef>
              <a:spcAft>
                <a:spcPts val="0"/>
              </a:spcAft>
              <a:buNone/>
            </a:pPr>
            <a:r>
              <a:rPr lang="en"/>
              <a:t>Elasticsearch thì nổi trội trong việc đọc/tìm kiếm nhờ index hiệu quả</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19515fe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19515fe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Nextjs</a:t>
            </a:r>
            <a:endParaRPr/>
          </a:p>
          <a:p>
            <a:pPr indent="0" lvl="0" marL="0" rtl="0" algn="l">
              <a:spcBef>
                <a:spcPts val="0"/>
              </a:spcBef>
              <a:spcAft>
                <a:spcPts val="0"/>
              </a:spcAft>
              <a:buNone/>
            </a:pPr>
            <a:r>
              <a:rPr lang="en"/>
              <a:t>Express</a:t>
            </a:r>
            <a:endParaRPr/>
          </a:p>
          <a:p>
            <a:pPr indent="0" lvl="0" marL="0" rtl="0" algn="l">
              <a:spcBef>
                <a:spcPts val="0"/>
              </a:spcBef>
              <a:spcAft>
                <a:spcPts val="0"/>
              </a:spcAft>
              <a:buNone/>
            </a:pPr>
            <a:r>
              <a:rPr lang="en"/>
              <a:t>React</a:t>
            </a:r>
            <a:endParaRPr/>
          </a:p>
          <a:p>
            <a:pPr indent="0" lvl="0" marL="0" rtl="0" algn="l">
              <a:spcBef>
                <a:spcPts val="0"/>
              </a:spcBef>
              <a:spcAft>
                <a:spcPts val="0"/>
              </a:spcAft>
              <a:buNone/>
            </a:pPr>
            <a:r>
              <a:rPr lang="en"/>
              <a:t>Material ui</a:t>
            </a:r>
            <a:endParaRPr/>
          </a:p>
          <a:p>
            <a:pPr indent="0" lvl="0" marL="0" rtl="0" algn="l">
              <a:spcBef>
                <a:spcPts val="0"/>
              </a:spcBef>
              <a:spcAft>
                <a:spcPts val="0"/>
              </a:spcAft>
              <a:buNone/>
            </a:pPr>
            <a:r>
              <a:rPr lang="en"/>
              <a:t>Cassandra</a:t>
            </a:r>
            <a:endParaRPr/>
          </a:p>
          <a:p>
            <a:pPr indent="0" lvl="0" marL="0" rtl="0" algn="l">
              <a:spcBef>
                <a:spcPts val="0"/>
              </a:spcBef>
              <a:spcAft>
                <a:spcPts val="0"/>
              </a:spcAft>
              <a:buNone/>
            </a:pPr>
            <a:r>
              <a:rPr lang="en"/>
              <a:t>elasticseach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bc2494bd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bc2494bd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bc2494bd8_3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bc2494bd8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bc2494bd8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bc2494bd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40422e0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40422e0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7bcac750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bcac750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Trong quy trình đào tạo và những khóa học, thủ tục quản lý hoạt động học tập và giảng dạy theo cách thủ công thường gây mệt mỏi, tốn thời gian và dễ gây sai sót. Từ đó, OpenLMS ra đời để đáp ứng nhu cầu về một công cụ trợ giúp quản lý và tăng năng suất hoạt động học tập - giảng dạy.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bc2494bd8_3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bc2494bd8_3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bc2494bd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bc2494bd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39.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6.png"/><Relationship Id="rId8"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Learning Management System</a:t>
            </a:r>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OPEN LMS</a:t>
            </a:r>
            <a:endParaRPr>
              <a:solidFill>
                <a:srgbClr val="434343"/>
              </a:solidFill>
            </a:endParaRPr>
          </a:p>
        </p:txBody>
      </p:sp>
      <p:cxnSp>
        <p:nvCxnSpPr>
          <p:cNvPr id="134" name="Google Shape;134;p26"/>
          <p:cNvCxnSpPr/>
          <p:nvPr/>
        </p:nvCxnSpPr>
        <p:spPr>
          <a:xfrm>
            <a:off x="6971300"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5"/>
          <p:cNvSpPr txBox="1"/>
          <p:nvPr>
            <p:ph type="ctrTitle"/>
          </p:nvPr>
        </p:nvSpPr>
        <p:spPr>
          <a:xfrm>
            <a:off x="1964851" y="5052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ơ sở dữ liệu</a:t>
            </a:r>
            <a:endParaRPr/>
          </a:p>
        </p:txBody>
      </p:sp>
      <p:pic>
        <p:nvPicPr>
          <p:cNvPr id="250" name="Google Shape;250;p35"/>
          <p:cNvPicPr preferRelativeResize="0"/>
          <p:nvPr/>
        </p:nvPicPr>
        <p:blipFill>
          <a:blip r:embed="rId3">
            <a:alphaModFix/>
          </a:blip>
          <a:stretch>
            <a:fillRect/>
          </a:stretch>
        </p:blipFill>
        <p:spPr>
          <a:xfrm>
            <a:off x="1068375" y="1058600"/>
            <a:ext cx="1660051" cy="1660051"/>
          </a:xfrm>
          <a:prstGeom prst="rect">
            <a:avLst/>
          </a:prstGeom>
          <a:noFill/>
          <a:ln>
            <a:noFill/>
          </a:ln>
        </p:spPr>
      </p:pic>
      <p:pic>
        <p:nvPicPr>
          <p:cNvPr id="251" name="Google Shape;251;p35"/>
          <p:cNvPicPr preferRelativeResize="0"/>
          <p:nvPr/>
        </p:nvPicPr>
        <p:blipFill>
          <a:blip r:embed="rId4">
            <a:alphaModFix/>
          </a:blip>
          <a:stretch>
            <a:fillRect/>
          </a:stretch>
        </p:blipFill>
        <p:spPr>
          <a:xfrm>
            <a:off x="6050875" y="1202725"/>
            <a:ext cx="2389454" cy="1243601"/>
          </a:xfrm>
          <a:prstGeom prst="rect">
            <a:avLst/>
          </a:prstGeom>
          <a:noFill/>
          <a:ln>
            <a:noFill/>
          </a:ln>
        </p:spPr>
      </p:pic>
      <p:pic>
        <p:nvPicPr>
          <p:cNvPr id="252" name="Google Shape;252;p35"/>
          <p:cNvPicPr preferRelativeResize="0"/>
          <p:nvPr/>
        </p:nvPicPr>
        <p:blipFill>
          <a:blip r:embed="rId5">
            <a:alphaModFix/>
          </a:blip>
          <a:stretch>
            <a:fillRect/>
          </a:stretch>
        </p:blipFill>
        <p:spPr>
          <a:xfrm>
            <a:off x="3342287" y="3079825"/>
            <a:ext cx="2459425" cy="1152475"/>
          </a:xfrm>
          <a:prstGeom prst="rect">
            <a:avLst/>
          </a:prstGeom>
          <a:noFill/>
          <a:ln>
            <a:noFill/>
          </a:ln>
        </p:spPr>
      </p:pic>
      <p:cxnSp>
        <p:nvCxnSpPr>
          <p:cNvPr id="253" name="Google Shape;253;p35"/>
          <p:cNvCxnSpPr>
            <a:stCxn id="250" idx="2"/>
            <a:endCxn id="252" idx="1"/>
          </p:cNvCxnSpPr>
          <p:nvPr/>
        </p:nvCxnSpPr>
        <p:spPr>
          <a:xfrm>
            <a:off x="1898400" y="2718651"/>
            <a:ext cx="1443900" cy="9375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35"/>
          <p:cNvCxnSpPr>
            <a:stCxn id="251" idx="2"/>
            <a:endCxn id="252" idx="3"/>
          </p:cNvCxnSpPr>
          <p:nvPr/>
        </p:nvCxnSpPr>
        <p:spPr>
          <a:xfrm flipH="1">
            <a:off x="5801702" y="2446326"/>
            <a:ext cx="1443900" cy="120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6"/>
          <p:cNvPicPr preferRelativeResize="0"/>
          <p:nvPr/>
        </p:nvPicPr>
        <p:blipFill>
          <a:blip r:embed="rId3">
            <a:alphaModFix/>
          </a:blip>
          <a:stretch>
            <a:fillRect/>
          </a:stretch>
        </p:blipFill>
        <p:spPr>
          <a:xfrm>
            <a:off x="395513" y="39451"/>
            <a:ext cx="8352976" cy="506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7"/>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Next.js</a:t>
            </a:r>
            <a:endParaRPr/>
          </a:p>
        </p:txBody>
      </p:sp>
      <p:sp>
        <p:nvSpPr>
          <p:cNvPr id="265" name="Google Shape;265;p37"/>
          <p:cNvSpPr txBox="1"/>
          <p:nvPr>
            <p:ph idx="1" type="subTitle"/>
          </p:nvPr>
        </p:nvSpPr>
        <p:spPr>
          <a:xfrm>
            <a:off x="616125" y="2100750"/>
            <a:ext cx="14772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React framework for Server-side rendering</a:t>
            </a:r>
            <a:endParaRPr sz="1200"/>
          </a:p>
        </p:txBody>
      </p:sp>
      <p:sp>
        <p:nvSpPr>
          <p:cNvPr id="266" name="Google Shape;266;p37"/>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Express.js</a:t>
            </a:r>
            <a:endParaRPr/>
          </a:p>
        </p:txBody>
      </p:sp>
      <p:sp>
        <p:nvSpPr>
          <p:cNvPr id="267" name="Google Shape;267;p37"/>
          <p:cNvSpPr txBox="1"/>
          <p:nvPr>
            <p:ph idx="4" type="subTitle"/>
          </p:nvPr>
        </p:nvSpPr>
        <p:spPr>
          <a:xfrm>
            <a:off x="2229075" y="2100750"/>
            <a:ext cx="1477200" cy="4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Node.js framework</a:t>
            </a:r>
            <a:endParaRPr sz="1200"/>
          </a:p>
        </p:txBody>
      </p:sp>
      <p:sp>
        <p:nvSpPr>
          <p:cNvPr id="268" name="Google Shape;268;p37"/>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React.js</a:t>
            </a:r>
            <a:endParaRPr/>
          </a:p>
        </p:txBody>
      </p:sp>
      <p:sp>
        <p:nvSpPr>
          <p:cNvPr id="269" name="Google Shape;269;p37"/>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Material UI</a:t>
            </a:r>
            <a:endParaRPr/>
          </a:p>
        </p:txBody>
      </p:sp>
      <p:sp>
        <p:nvSpPr>
          <p:cNvPr id="270" name="Google Shape;270;p37"/>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1200"/>
              <a:t>React UI framework</a:t>
            </a:r>
            <a:endParaRPr sz="1200"/>
          </a:p>
          <a:p>
            <a:pPr indent="0" lvl="0" marL="0" rtl="0" algn="ctr">
              <a:spcBef>
                <a:spcPts val="0"/>
              </a:spcBef>
              <a:spcAft>
                <a:spcPts val="0"/>
              </a:spcAft>
              <a:buNone/>
            </a:pPr>
            <a:r>
              <a:t/>
            </a:r>
            <a:endParaRPr sz="1200"/>
          </a:p>
        </p:txBody>
      </p:sp>
      <p:sp>
        <p:nvSpPr>
          <p:cNvPr id="271" name="Google Shape;271;p37"/>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Cassandra</a:t>
            </a:r>
            <a:endParaRPr/>
          </a:p>
        </p:txBody>
      </p:sp>
      <p:sp>
        <p:nvSpPr>
          <p:cNvPr id="272" name="Google Shape;272;p37"/>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Nodejs driver for cassandra</a:t>
            </a:r>
            <a:endParaRPr sz="1200"/>
          </a:p>
        </p:txBody>
      </p:sp>
      <p:sp>
        <p:nvSpPr>
          <p:cNvPr id="273" name="Google Shape;273;p37"/>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Elasticsearch</a:t>
            </a:r>
            <a:endParaRPr/>
          </a:p>
        </p:txBody>
      </p:sp>
      <p:sp>
        <p:nvSpPr>
          <p:cNvPr id="274" name="Google Shape;274;p37"/>
          <p:cNvSpPr txBox="1"/>
          <p:nvPr>
            <p:ph idx="15" type="subTitle"/>
          </p:nvPr>
        </p:nvSpPr>
        <p:spPr>
          <a:xfrm>
            <a:off x="7131575" y="3890200"/>
            <a:ext cx="1618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Package @elastic/elasticsearch</a:t>
            </a:r>
            <a:endParaRPr sz="1200"/>
          </a:p>
        </p:txBody>
      </p:sp>
      <p:cxnSp>
        <p:nvCxnSpPr>
          <p:cNvPr id="275" name="Google Shape;275;p37"/>
          <p:cNvCxnSpPr/>
          <p:nvPr/>
        </p:nvCxnSpPr>
        <p:spPr>
          <a:xfrm rot="10800000">
            <a:off x="-49600" y="1722725"/>
            <a:ext cx="5334600" cy="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37"/>
          <p:cNvCxnSpPr/>
          <p:nvPr/>
        </p:nvCxnSpPr>
        <p:spPr>
          <a:xfrm rot="10800000">
            <a:off x="3886250" y="3461525"/>
            <a:ext cx="5293800" cy="0"/>
          </a:xfrm>
          <a:prstGeom prst="straightConnector1">
            <a:avLst/>
          </a:prstGeom>
          <a:noFill/>
          <a:ln cap="flat" cmpd="sng" w="9525">
            <a:solidFill>
              <a:schemeClr val="dk2"/>
            </a:solidFill>
            <a:prstDash val="solid"/>
            <a:round/>
            <a:headEnd len="med" w="med" type="none"/>
            <a:tailEnd len="med" w="med" type="none"/>
          </a:ln>
        </p:spPr>
      </p:cxnSp>
      <p:sp>
        <p:nvSpPr>
          <p:cNvPr id="277" name="Google Shape;277;p37"/>
          <p:cNvSpPr txBox="1"/>
          <p:nvPr>
            <p:ph type="ctrTitle"/>
          </p:nvPr>
        </p:nvSpPr>
        <p:spPr>
          <a:xfrm>
            <a:off x="1964850" y="352850"/>
            <a:ext cx="5214300" cy="4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Thư viện, framework</a:t>
            </a:r>
            <a:endParaRPr/>
          </a:p>
        </p:txBody>
      </p:sp>
      <p:pic>
        <p:nvPicPr>
          <p:cNvPr id="278" name="Google Shape;278;p37"/>
          <p:cNvPicPr preferRelativeResize="0"/>
          <p:nvPr/>
        </p:nvPicPr>
        <p:blipFill>
          <a:blip r:embed="rId3">
            <a:alphaModFix/>
          </a:blip>
          <a:stretch>
            <a:fillRect/>
          </a:stretch>
        </p:blipFill>
        <p:spPr>
          <a:xfrm>
            <a:off x="1006450" y="1218575"/>
            <a:ext cx="696550" cy="420375"/>
          </a:xfrm>
          <a:prstGeom prst="rect">
            <a:avLst/>
          </a:prstGeom>
          <a:noFill/>
          <a:ln>
            <a:noFill/>
          </a:ln>
        </p:spPr>
      </p:pic>
      <p:pic>
        <p:nvPicPr>
          <p:cNvPr id="279" name="Google Shape;279;p37"/>
          <p:cNvPicPr preferRelativeResize="0"/>
          <p:nvPr/>
        </p:nvPicPr>
        <p:blipFill rotWithShape="1">
          <a:blip r:embed="rId4">
            <a:alphaModFix/>
          </a:blip>
          <a:srcRect b="39668" l="0" r="0" t="0"/>
          <a:stretch/>
        </p:blipFill>
        <p:spPr>
          <a:xfrm>
            <a:off x="7107325" y="2910463"/>
            <a:ext cx="1618803" cy="508288"/>
          </a:xfrm>
          <a:prstGeom prst="rect">
            <a:avLst/>
          </a:prstGeom>
          <a:noFill/>
          <a:ln>
            <a:noFill/>
          </a:ln>
        </p:spPr>
      </p:pic>
      <p:pic>
        <p:nvPicPr>
          <p:cNvPr id="280" name="Google Shape;280;p37"/>
          <p:cNvPicPr preferRelativeResize="0"/>
          <p:nvPr/>
        </p:nvPicPr>
        <p:blipFill>
          <a:blip r:embed="rId5">
            <a:alphaModFix/>
          </a:blip>
          <a:stretch>
            <a:fillRect/>
          </a:stretch>
        </p:blipFill>
        <p:spPr>
          <a:xfrm>
            <a:off x="5884100" y="2836924"/>
            <a:ext cx="720175" cy="720175"/>
          </a:xfrm>
          <a:prstGeom prst="rect">
            <a:avLst/>
          </a:prstGeom>
          <a:noFill/>
          <a:ln>
            <a:noFill/>
          </a:ln>
        </p:spPr>
      </p:pic>
      <p:pic>
        <p:nvPicPr>
          <p:cNvPr id="281" name="Google Shape;281;p37"/>
          <p:cNvPicPr preferRelativeResize="0"/>
          <p:nvPr/>
        </p:nvPicPr>
        <p:blipFill>
          <a:blip r:embed="rId6">
            <a:alphaModFix/>
          </a:blip>
          <a:stretch>
            <a:fillRect/>
          </a:stretch>
        </p:blipFill>
        <p:spPr>
          <a:xfrm>
            <a:off x="4232350" y="1206540"/>
            <a:ext cx="720174" cy="508611"/>
          </a:xfrm>
          <a:prstGeom prst="rect">
            <a:avLst/>
          </a:prstGeom>
          <a:noFill/>
          <a:ln>
            <a:noFill/>
          </a:ln>
        </p:spPr>
      </p:pic>
      <p:pic>
        <p:nvPicPr>
          <p:cNvPr id="282" name="Google Shape;282;p37"/>
          <p:cNvPicPr preferRelativeResize="0"/>
          <p:nvPr/>
        </p:nvPicPr>
        <p:blipFill>
          <a:blip r:embed="rId7">
            <a:alphaModFix/>
          </a:blip>
          <a:stretch>
            <a:fillRect/>
          </a:stretch>
        </p:blipFill>
        <p:spPr>
          <a:xfrm>
            <a:off x="2390751" y="1249209"/>
            <a:ext cx="1163975" cy="352943"/>
          </a:xfrm>
          <a:prstGeom prst="rect">
            <a:avLst/>
          </a:prstGeom>
          <a:noFill/>
          <a:ln>
            <a:noFill/>
          </a:ln>
        </p:spPr>
      </p:pic>
      <p:pic>
        <p:nvPicPr>
          <p:cNvPr id="283" name="Google Shape;283;p37"/>
          <p:cNvPicPr preferRelativeResize="0"/>
          <p:nvPr/>
        </p:nvPicPr>
        <p:blipFill>
          <a:blip r:embed="rId8">
            <a:alphaModFix/>
          </a:blip>
          <a:stretch>
            <a:fillRect/>
          </a:stretch>
        </p:blipFill>
        <p:spPr>
          <a:xfrm>
            <a:off x="4361350" y="2984825"/>
            <a:ext cx="472050" cy="374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8"/>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Ch</a:t>
            </a:r>
            <a:r>
              <a:rPr lang="en"/>
              <a:t>ức năng</a:t>
            </a:r>
            <a:endParaRPr/>
          </a:p>
        </p:txBody>
      </p:sp>
      <p:sp>
        <p:nvSpPr>
          <p:cNvPr id="289" name="Google Shape;289;p38"/>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90" name="Google Shape;290;p38"/>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9"/>
          <p:cNvSpPr txBox="1"/>
          <p:nvPr>
            <p:ph type="ctrTitle"/>
          </p:nvPr>
        </p:nvSpPr>
        <p:spPr>
          <a:xfrm>
            <a:off x="1964850" y="352850"/>
            <a:ext cx="5214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Các tác nhân</a:t>
            </a:r>
            <a:endParaRPr/>
          </a:p>
        </p:txBody>
      </p:sp>
      <p:sp>
        <p:nvSpPr>
          <p:cNvPr id="296" name="Google Shape;296;p39"/>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Giáo viên</a:t>
            </a:r>
            <a:endParaRPr/>
          </a:p>
        </p:txBody>
      </p:sp>
      <p:sp>
        <p:nvSpPr>
          <p:cNvPr id="297" name="Google Shape;297;p39"/>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Là tác nhân quản lý khóa học, học viên</a:t>
            </a:r>
            <a:endParaRPr sz="1400"/>
          </a:p>
          <a:p>
            <a:pPr indent="0" lvl="0" marL="0" rtl="0" algn="ctr">
              <a:spcBef>
                <a:spcPts val="0"/>
              </a:spcBef>
              <a:spcAft>
                <a:spcPts val="0"/>
              </a:spcAft>
              <a:buNone/>
            </a:pPr>
            <a:r>
              <a:t/>
            </a:r>
            <a:endParaRPr sz="1400"/>
          </a:p>
        </p:txBody>
      </p:sp>
      <p:sp>
        <p:nvSpPr>
          <p:cNvPr id="298" name="Google Shape;298;p39"/>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Học viên</a:t>
            </a:r>
            <a:endParaRPr/>
          </a:p>
        </p:txBody>
      </p:sp>
      <p:sp>
        <p:nvSpPr>
          <p:cNvPr id="299" name="Google Shape;299;p39"/>
          <p:cNvSpPr txBox="1"/>
          <p:nvPr>
            <p:ph idx="4" type="subTitle"/>
          </p:nvPr>
        </p:nvSpPr>
        <p:spPr>
          <a:xfrm>
            <a:off x="3462900" y="3090475"/>
            <a:ext cx="2218200" cy="10032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t>Là tác nhân tham gia khóa học, làm các bài tập, bài kiểm tra</a:t>
            </a:r>
            <a:endParaRPr sz="1400"/>
          </a:p>
        </p:txBody>
      </p:sp>
      <p:sp>
        <p:nvSpPr>
          <p:cNvPr id="300" name="Google Shape;300;p39"/>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Khách</a:t>
            </a:r>
            <a:endParaRPr/>
          </a:p>
        </p:txBody>
      </p:sp>
      <p:sp>
        <p:nvSpPr>
          <p:cNvPr id="301" name="Google Shape;301;p39"/>
          <p:cNvSpPr txBox="1"/>
          <p:nvPr>
            <p:ph idx="6" type="subTitle"/>
          </p:nvPr>
        </p:nvSpPr>
        <p:spPr>
          <a:xfrm>
            <a:off x="6136413" y="309047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Là tác nhân chưa được xác thực</a:t>
            </a:r>
            <a:endParaRPr sz="1400"/>
          </a:p>
        </p:txBody>
      </p:sp>
      <p:cxnSp>
        <p:nvCxnSpPr>
          <p:cNvPr id="302" name="Google Shape;302;p39"/>
          <p:cNvCxnSpPr/>
          <p:nvPr/>
        </p:nvCxnSpPr>
        <p:spPr>
          <a:xfrm>
            <a:off x="3235200" y="2186175"/>
            <a:ext cx="0" cy="16476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39"/>
          <p:cNvCxnSpPr/>
          <p:nvPr/>
        </p:nvCxnSpPr>
        <p:spPr>
          <a:xfrm>
            <a:off x="5908800" y="2186175"/>
            <a:ext cx="0" cy="1647600"/>
          </a:xfrm>
          <a:prstGeom prst="straightConnector1">
            <a:avLst/>
          </a:prstGeom>
          <a:noFill/>
          <a:ln cap="flat" cmpd="sng" w="9525">
            <a:solidFill>
              <a:schemeClr val="dk2"/>
            </a:solidFill>
            <a:prstDash val="solid"/>
            <a:round/>
            <a:headEnd len="med" w="med" type="none"/>
            <a:tailEnd len="med" w="med" type="none"/>
          </a:ln>
        </p:spPr>
      </p:cxnSp>
      <p:grpSp>
        <p:nvGrpSpPr>
          <p:cNvPr id="304" name="Google Shape;304;p39"/>
          <p:cNvGrpSpPr/>
          <p:nvPr/>
        </p:nvGrpSpPr>
        <p:grpSpPr>
          <a:xfrm>
            <a:off x="4290815" y="1904929"/>
            <a:ext cx="562358" cy="545183"/>
            <a:chOff x="-52458650" y="3194400"/>
            <a:chExt cx="316625" cy="317225"/>
          </a:xfrm>
        </p:grpSpPr>
        <p:sp>
          <p:nvSpPr>
            <p:cNvPr id="305" name="Google Shape;305;p3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9"/>
          <p:cNvGrpSpPr/>
          <p:nvPr/>
        </p:nvGrpSpPr>
        <p:grpSpPr>
          <a:xfrm>
            <a:off x="1655376" y="1900276"/>
            <a:ext cx="486044" cy="554486"/>
            <a:chOff x="-54793175" y="3198925"/>
            <a:chExt cx="279625" cy="319000"/>
          </a:xfrm>
        </p:grpSpPr>
        <p:sp>
          <p:nvSpPr>
            <p:cNvPr id="314" name="Google Shape;314;p3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39"/>
          <p:cNvGrpSpPr/>
          <p:nvPr/>
        </p:nvGrpSpPr>
        <p:grpSpPr>
          <a:xfrm>
            <a:off x="6948347" y="1955722"/>
            <a:ext cx="594335" cy="581410"/>
            <a:chOff x="-56396775" y="3199700"/>
            <a:chExt cx="324525" cy="317450"/>
          </a:xfrm>
        </p:grpSpPr>
        <p:sp>
          <p:nvSpPr>
            <p:cNvPr id="322" name="Google Shape;322;p3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0"/>
          <p:cNvSpPr txBox="1"/>
          <p:nvPr>
            <p:ph type="ctrTitle"/>
          </p:nvPr>
        </p:nvSpPr>
        <p:spPr>
          <a:xfrm>
            <a:off x="1964850" y="352850"/>
            <a:ext cx="5214300" cy="6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Chức năng</a:t>
            </a:r>
            <a:endParaRPr/>
          </a:p>
        </p:txBody>
      </p:sp>
      <p:sp>
        <p:nvSpPr>
          <p:cNvPr id="333" name="Google Shape;333;p40"/>
          <p:cNvSpPr txBox="1"/>
          <p:nvPr>
            <p:ph idx="2" type="ctrTitle"/>
          </p:nvPr>
        </p:nvSpPr>
        <p:spPr>
          <a:xfrm>
            <a:off x="3929550" y="2304600"/>
            <a:ext cx="1132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Giáo viên</a:t>
            </a:r>
            <a:endParaRPr/>
          </a:p>
        </p:txBody>
      </p:sp>
      <p:grpSp>
        <p:nvGrpSpPr>
          <p:cNvPr id="334" name="Google Shape;334;p40"/>
          <p:cNvGrpSpPr/>
          <p:nvPr/>
        </p:nvGrpSpPr>
        <p:grpSpPr>
          <a:xfrm>
            <a:off x="4252776" y="1753376"/>
            <a:ext cx="486044" cy="554486"/>
            <a:chOff x="-54793175" y="3198925"/>
            <a:chExt cx="279625" cy="319000"/>
          </a:xfrm>
        </p:grpSpPr>
        <p:sp>
          <p:nvSpPr>
            <p:cNvPr id="335" name="Google Shape;335;p4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40"/>
          <p:cNvSpPr txBox="1"/>
          <p:nvPr/>
        </p:nvSpPr>
        <p:spPr>
          <a:xfrm>
            <a:off x="1812450" y="1122450"/>
            <a:ext cx="13317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Quản lý học viên</a:t>
            </a:r>
            <a:endParaRPr>
              <a:latin typeface="Roboto Condensed Light"/>
              <a:ea typeface="Roboto Condensed Light"/>
              <a:cs typeface="Roboto Condensed Light"/>
              <a:sym typeface="Roboto Condensed Light"/>
            </a:endParaRPr>
          </a:p>
        </p:txBody>
      </p:sp>
      <p:sp>
        <p:nvSpPr>
          <p:cNvPr id="343" name="Google Shape;343;p40"/>
          <p:cNvSpPr txBox="1"/>
          <p:nvPr/>
        </p:nvSpPr>
        <p:spPr>
          <a:xfrm>
            <a:off x="5923650" y="1122450"/>
            <a:ext cx="13923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Quản lý khóa học</a:t>
            </a:r>
            <a:endParaRPr>
              <a:latin typeface="Roboto Condensed Light"/>
              <a:ea typeface="Roboto Condensed Light"/>
              <a:cs typeface="Roboto Condensed Light"/>
              <a:sym typeface="Roboto Condensed Light"/>
            </a:endParaRPr>
          </a:p>
        </p:txBody>
      </p:sp>
      <p:cxnSp>
        <p:nvCxnSpPr>
          <p:cNvPr id="344" name="Google Shape;344;p40"/>
          <p:cNvCxnSpPr>
            <a:stCxn id="333" idx="3"/>
            <a:endCxn id="343" idx="1"/>
          </p:cNvCxnSpPr>
          <p:nvPr/>
        </p:nvCxnSpPr>
        <p:spPr>
          <a:xfrm flipH="1" rot="10800000">
            <a:off x="5062050" y="1336350"/>
            <a:ext cx="861600" cy="11820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345" name="Google Shape;345;p40"/>
          <p:cNvCxnSpPr>
            <a:stCxn id="333" idx="1"/>
            <a:endCxn id="342" idx="3"/>
          </p:cNvCxnSpPr>
          <p:nvPr/>
        </p:nvCxnSpPr>
        <p:spPr>
          <a:xfrm rot="10800000">
            <a:off x="3144150" y="1336350"/>
            <a:ext cx="785400" cy="11820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346" name="Google Shape;346;p40"/>
          <p:cNvSpPr txBox="1"/>
          <p:nvPr/>
        </p:nvSpPr>
        <p:spPr>
          <a:xfrm>
            <a:off x="692575" y="1763675"/>
            <a:ext cx="18006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47" name="Google Shape;347;p40"/>
          <p:cNvSpPr txBox="1"/>
          <p:nvPr/>
        </p:nvSpPr>
        <p:spPr>
          <a:xfrm>
            <a:off x="271050" y="1629450"/>
            <a:ext cx="15882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Xử lý yêu cầu tham gia khóa học</a:t>
            </a:r>
            <a:endParaRPr>
              <a:latin typeface="Roboto Condensed Light"/>
              <a:ea typeface="Roboto Condensed Light"/>
              <a:cs typeface="Roboto Condensed Light"/>
              <a:sym typeface="Roboto Condensed Light"/>
            </a:endParaRPr>
          </a:p>
        </p:txBody>
      </p:sp>
      <p:sp>
        <p:nvSpPr>
          <p:cNvPr id="348" name="Google Shape;348;p40"/>
          <p:cNvSpPr txBox="1"/>
          <p:nvPr/>
        </p:nvSpPr>
        <p:spPr>
          <a:xfrm>
            <a:off x="271050" y="2315250"/>
            <a:ext cx="15882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Xóa học viên</a:t>
            </a:r>
            <a:endParaRPr>
              <a:latin typeface="Roboto Condensed Light"/>
              <a:ea typeface="Roboto Condensed Light"/>
              <a:cs typeface="Roboto Condensed Light"/>
              <a:sym typeface="Roboto Condensed Light"/>
            </a:endParaRPr>
          </a:p>
        </p:txBody>
      </p:sp>
      <p:cxnSp>
        <p:nvCxnSpPr>
          <p:cNvPr id="349" name="Google Shape;349;p40"/>
          <p:cNvCxnSpPr>
            <a:stCxn id="342" idx="2"/>
            <a:endCxn id="348" idx="3"/>
          </p:cNvCxnSpPr>
          <p:nvPr/>
        </p:nvCxnSpPr>
        <p:spPr>
          <a:xfrm rot="5400000">
            <a:off x="1659150" y="1750200"/>
            <a:ext cx="1019400" cy="618900"/>
          </a:xfrm>
          <a:prstGeom prst="bentConnector2">
            <a:avLst/>
          </a:prstGeom>
          <a:noFill/>
          <a:ln cap="flat" cmpd="sng" w="9525">
            <a:solidFill>
              <a:schemeClr val="dk2"/>
            </a:solidFill>
            <a:prstDash val="solid"/>
            <a:round/>
            <a:headEnd len="med" w="med" type="none"/>
            <a:tailEnd len="med" w="med" type="stealth"/>
          </a:ln>
        </p:spPr>
      </p:cxnSp>
      <p:cxnSp>
        <p:nvCxnSpPr>
          <p:cNvPr id="350" name="Google Shape;350;p40"/>
          <p:cNvCxnSpPr>
            <a:stCxn id="347" idx="3"/>
            <a:endCxn id="342" idx="2"/>
          </p:cNvCxnSpPr>
          <p:nvPr/>
        </p:nvCxnSpPr>
        <p:spPr>
          <a:xfrm flipH="1" rot="10800000">
            <a:off x="1859250" y="1550100"/>
            <a:ext cx="619200" cy="333300"/>
          </a:xfrm>
          <a:prstGeom prst="bentConnector2">
            <a:avLst/>
          </a:prstGeom>
          <a:noFill/>
          <a:ln cap="flat" cmpd="sng" w="9525">
            <a:solidFill>
              <a:schemeClr val="dk2"/>
            </a:solidFill>
            <a:prstDash val="solid"/>
            <a:round/>
            <a:headEnd len="med" w="med" type="stealth"/>
            <a:tailEnd len="med" w="med" type="none"/>
          </a:ln>
        </p:spPr>
      </p:cxnSp>
      <p:sp>
        <p:nvSpPr>
          <p:cNvPr id="351" name="Google Shape;351;p40"/>
          <p:cNvSpPr txBox="1"/>
          <p:nvPr/>
        </p:nvSpPr>
        <p:spPr>
          <a:xfrm>
            <a:off x="7433850" y="1400850"/>
            <a:ext cx="15882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Tạo khóa học</a:t>
            </a:r>
            <a:endParaRPr>
              <a:latin typeface="Roboto Condensed Light"/>
              <a:ea typeface="Roboto Condensed Light"/>
              <a:cs typeface="Roboto Condensed Light"/>
              <a:sym typeface="Roboto Condensed Light"/>
            </a:endParaRPr>
          </a:p>
        </p:txBody>
      </p:sp>
      <p:sp>
        <p:nvSpPr>
          <p:cNvPr id="352" name="Google Shape;352;p40"/>
          <p:cNvSpPr txBox="1"/>
          <p:nvPr/>
        </p:nvSpPr>
        <p:spPr>
          <a:xfrm>
            <a:off x="7433850" y="1834727"/>
            <a:ext cx="15882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Đăng bài học</a:t>
            </a:r>
            <a:endParaRPr>
              <a:latin typeface="Roboto Condensed Light"/>
              <a:ea typeface="Roboto Condensed Light"/>
              <a:cs typeface="Roboto Condensed Light"/>
              <a:sym typeface="Roboto Condensed Light"/>
            </a:endParaRPr>
          </a:p>
        </p:txBody>
      </p:sp>
      <p:sp>
        <p:nvSpPr>
          <p:cNvPr id="353" name="Google Shape;353;p40"/>
          <p:cNvSpPr txBox="1"/>
          <p:nvPr/>
        </p:nvSpPr>
        <p:spPr>
          <a:xfrm>
            <a:off x="7433850" y="2344804"/>
            <a:ext cx="15882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Đăng bài tập</a:t>
            </a:r>
            <a:endParaRPr>
              <a:latin typeface="Roboto Condensed Light"/>
              <a:ea typeface="Roboto Condensed Light"/>
              <a:cs typeface="Roboto Condensed Light"/>
              <a:sym typeface="Roboto Condensed Light"/>
            </a:endParaRPr>
          </a:p>
        </p:txBody>
      </p:sp>
      <p:sp>
        <p:nvSpPr>
          <p:cNvPr id="354" name="Google Shape;354;p40"/>
          <p:cNvSpPr txBox="1"/>
          <p:nvPr/>
        </p:nvSpPr>
        <p:spPr>
          <a:xfrm>
            <a:off x="7433850" y="2931080"/>
            <a:ext cx="15882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Tạo bài kiểm tra</a:t>
            </a:r>
            <a:endParaRPr>
              <a:latin typeface="Roboto Condensed Light"/>
              <a:ea typeface="Roboto Condensed Light"/>
              <a:cs typeface="Roboto Condensed Light"/>
              <a:sym typeface="Roboto Condensed Light"/>
            </a:endParaRPr>
          </a:p>
        </p:txBody>
      </p:sp>
      <p:sp>
        <p:nvSpPr>
          <p:cNvPr id="355" name="Google Shape;355;p40"/>
          <p:cNvSpPr txBox="1"/>
          <p:nvPr/>
        </p:nvSpPr>
        <p:spPr>
          <a:xfrm>
            <a:off x="7433850" y="3364957"/>
            <a:ext cx="15882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Thống kê bài tập, bài kiểm tra</a:t>
            </a:r>
            <a:endParaRPr>
              <a:latin typeface="Roboto Condensed Light"/>
              <a:ea typeface="Roboto Condensed Light"/>
              <a:cs typeface="Roboto Condensed Light"/>
              <a:sym typeface="Roboto Condensed Light"/>
            </a:endParaRPr>
          </a:p>
        </p:txBody>
      </p:sp>
      <p:sp>
        <p:nvSpPr>
          <p:cNvPr id="356" name="Google Shape;356;p40"/>
          <p:cNvSpPr txBox="1"/>
          <p:nvPr/>
        </p:nvSpPr>
        <p:spPr>
          <a:xfrm>
            <a:off x="7433850" y="3974557"/>
            <a:ext cx="15882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Đóng khóa học</a:t>
            </a:r>
            <a:endParaRPr>
              <a:latin typeface="Roboto Condensed Light"/>
              <a:ea typeface="Roboto Condensed Light"/>
              <a:cs typeface="Roboto Condensed Light"/>
              <a:sym typeface="Roboto Condensed Light"/>
            </a:endParaRPr>
          </a:p>
        </p:txBody>
      </p:sp>
      <p:cxnSp>
        <p:nvCxnSpPr>
          <p:cNvPr id="357" name="Google Shape;357;p40"/>
          <p:cNvCxnSpPr>
            <a:stCxn id="343" idx="2"/>
            <a:endCxn id="356" idx="1"/>
          </p:cNvCxnSpPr>
          <p:nvPr/>
        </p:nvCxnSpPr>
        <p:spPr>
          <a:xfrm flipH="1" rot="-5400000">
            <a:off x="5692500" y="2477250"/>
            <a:ext cx="2668800" cy="814200"/>
          </a:xfrm>
          <a:prstGeom prst="bentConnector2">
            <a:avLst/>
          </a:prstGeom>
          <a:noFill/>
          <a:ln cap="flat" cmpd="sng" w="9525">
            <a:solidFill>
              <a:schemeClr val="dk2"/>
            </a:solidFill>
            <a:prstDash val="solid"/>
            <a:round/>
            <a:headEnd len="med" w="med" type="none"/>
            <a:tailEnd len="med" w="med" type="stealth"/>
          </a:ln>
        </p:spPr>
      </p:cxnSp>
      <p:cxnSp>
        <p:nvCxnSpPr>
          <p:cNvPr id="358" name="Google Shape;358;p40"/>
          <p:cNvCxnSpPr>
            <a:stCxn id="343" idx="2"/>
            <a:endCxn id="355" idx="1"/>
          </p:cNvCxnSpPr>
          <p:nvPr/>
        </p:nvCxnSpPr>
        <p:spPr>
          <a:xfrm flipH="1" rot="-5400000">
            <a:off x="5997300" y="2172450"/>
            <a:ext cx="2059200" cy="814200"/>
          </a:xfrm>
          <a:prstGeom prst="bentConnector2">
            <a:avLst/>
          </a:prstGeom>
          <a:noFill/>
          <a:ln cap="flat" cmpd="sng" w="9525">
            <a:solidFill>
              <a:schemeClr val="dk2"/>
            </a:solidFill>
            <a:prstDash val="solid"/>
            <a:round/>
            <a:headEnd len="med" w="med" type="none"/>
            <a:tailEnd len="med" w="med" type="stealth"/>
          </a:ln>
        </p:spPr>
      </p:cxnSp>
      <p:cxnSp>
        <p:nvCxnSpPr>
          <p:cNvPr id="359" name="Google Shape;359;p40"/>
          <p:cNvCxnSpPr>
            <a:stCxn id="343" idx="2"/>
            <a:endCxn id="354" idx="1"/>
          </p:cNvCxnSpPr>
          <p:nvPr/>
        </p:nvCxnSpPr>
        <p:spPr>
          <a:xfrm flipH="1" rot="-5400000">
            <a:off x="6214200" y="1955550"/>
            <a:ext cx="1625400" cy="814200"/>
          </a:xfrm>
          <a:prstGeom prst="bentConnector2">
            <a:avLst/>
          </a:prstGeom>
          <a:noFill/>
          <a:ln cap="flat" cmpd="sng" w="9525">
            <a:solidFill>
              <a:schemeClr val="dk2"/>
            </a:solidFill>
            <a:prstDash val="solid"/>
            <a:round/>
            <a:headEnd len="med" w="med" type="none"/>
            <a:tailEnd len="med" w="med" type="stealth"/>
          </a:ln>
        </p:spPr>
      </p:cxnSp>
      <p:cxnSp>
        <p:nvCxnSpPr>
          <p:cNvPr id="360" name="Google Shape;360;p40"/>
          <p:cNvCxnSpPr>
            <a:stCxn id="343" idx="2"/>
            <a:endCxn id="353" idx="1"/>
          </p:cNvCxnSpPr>
          <p:nvPr/>
        </p:nvCxnSpPr>
        <p:spPr>
          <a:xfrm flipH="1" rot="-5400000">
            <a:off x="6507300" y="1662450"/>
            <a:ext cx="1039200" cy="814200"/>
          </a:xfrm>
          <a:prstGeom prst="bentConnector2">
            <a:avLst/>
          </a:prstGeom>
          <a:noFill/>
          <a:ln cap="flat" cmpd="sng" w="9525">
            <a:solidFill>
              <a:schemeClr val="dk2"/>
            </a:solidFill>
            <a:prstDash val="solid"/>
            <a:round/>
            <a:headEnd len="med" w="med" type="none"/>
            <a:tailEnd len="med" w="med" type="stealth"/>
          </a:ln>
        </p:spPr>
      </p:cxnSp>
      <p:cxnSp>
        <p:nvCxnSpPr>
          <p:cNvPr id="361" name="Google Shape;361;p40"/>
          <p:cNvCxnSpPr>
            <a:stCxn id="343" idx="2"/>
            <a:endCxn id="352" idx="1"/>
          </p:cNvCxnSpPr>
          <p:nvPr/>
        </p:nvCxnSpPr>
        <p:spPr>
          <a:xfrm flipH="1" rot="-5400000">
            <a:off x="6762450" y="1407300"/>
            <a:ext cx="528900" cy="814200"/>
          </a:xfrm>
          <a:prstGeom prst="bentConnector2">
            <a:avLst/>
          </a:prstGeom>
          <a:noFill/>
          <a:ln cap="flat" cmpd="sng" w="9525">
            <a:solidFill>
              <a:schemeClr val="dk2"/>
            </a:solidFill>
            <a:prstDash val="solid"/>
            <a:round/>
            <a:headEnd len="med" w="med" type="none"/>
            <a:tailEnd len="med" w="med" type="stealth"/>
          </a:ln>
        </p:spPr>
      </p:cxnSp>
      <p:cxnSp>
        <p:nvCxnSpPr>
          <p:cNvPr id="362" name="Google Shape;362;p40"/>
          <p:cNvCxnSpPr>
            <a:stCxn id="343" idx="2"/>
            <a:endCxn id="351" idx="1"/>
          </p:cNvCxnSpPr>
          <p:nvPr/>
        </p:nvCxnSpPr>
        <p:spPr>
          <a:xfrm flipH="1" rot="-5400000">
            <a:off x="6994500" y="1175250"/>
            <a:ext cx="64800" cy="814200"/>
          </a:xfrm>
          <a:prstGeom prst="bent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1"/>
          <p:cNvSpPr txBox="1"/>
          <p:nvPr>
            <p:ph type="ctrTitle"/>
          </p:nvPr>
        </p:nvSpPr>
        <p:spPr>
          <a:xfrm>
            <a:off x="1964850" y="352850"/>
            <a:ext cx="5214300" cy="6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Chức năng</a:t>
            </a:r>
            <a:endParaRPr/>
          </a:p>
        </p:txBody>
      </p:sp>
      <p:sp>
        <p:nvSpPr>
          <p:cNvPr id="368" name="Google Shape;368;p41"/>
          <p:cNvSpPr txBox="1"/>
          <p:nvPr>
            <p:ph idx="3" type="ctrTitle"/>
          </p:nvPr>
        </p:nvSpPr>
        <p:spPr>
          <a:xfrm>
            <a:off x="4058588" y="2857750"/>
            <a:ext cx="941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Học viên</a:t>
            </a:r>
            <a:endParaRPr/>
          </a:p>
        </p:txBody>
      </p:sp>
      <p:grpSp>
        <p:nvGrpSpPr>
          <p:cNvPr id="369" name="Google Shape;369;p41"/>
          <p:cNvGrpSpPr/>
          <p:nvPr/>
        </p:nvGrpSpPr>
        <p:grpSpPr>
          <a:xfrm>
            <a:off x="4248102" y="2417404"/>
            <a:ext cx="562358" cy="545183"/>
            <a:chOff x="-52458650" y="3194400"/>
            <a:chExt cx="316625" cy="317225"/>
          </a:xfrm>
        </p:grpSpPr>
        <p:sp>
          <p:nvSpPr>
            <p:cNvPr id="370" name="Google Shape;370;p4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41"/>
          <p:cNvSpPr txBox="1"/>
          <p:nvPr/>
        </p:nvSpPr>
        <p:spPr>
          <a:xfrm>
            <a:off x="3782575" y="1131375"/>
            <a:ext cx="15051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Tham gia khóa học</a:t>
            </a:r>
            <a:endParaRPr>
              <a:latin typeface="Roboto Condensed Light"/>
              <a:ea typeface="Roboto Condensed Light"/>
              <a:cs typeface="Roboto Condensed Light"/>
              <a:sym typeface="Roboto Condensed Light"/>
            </a:endParaRPr>
          </a:p>
        </p:txBody>
      </p:sp>
      <p:sp>
        <p:nvSpPr>
          <p:cNvPr id="379" name="Google Shape;379;p41"/>
          <p:cNvSpPr txBox="1"/>
          <p:nvPr/>
        </p:nvSpPr>
        <p:spPr>
          <a:xfrm>
            <a:off x="4005813" y="4184525"/>
            <a:ext cx="15051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Nộp bài tập</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80" name="Google Shape;380;p41"/>
          <p:cNvSpPr txBox="1"/>
          <p:nvPr/>
        </p:nvSpPr>
        <p:spPr>
          <a:xfrm>
            <a:off x="1449113" y="3285250"/>
            <a:ext cx="15051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Làm bài kiểm tra</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81" name="Google Shape;381;p41"/>
          <p:cNvSpPr txBox="1"/>
          <p:nvPr/>
        </p:nvSpPr>
        <p:spPr>
          <a:xfrm>
            <a:off x="6083238" y="1821050"/>
            <a:ext cx="15051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Đánh</a:t>
            </a:r>
            <a:r>
              <a:rPr lang="en">
                <a:latin typeface="Roboto Condensed Light"/>
                <a:ea typeface="Roboto Condensed Light"/>
                <a:cs typeface="Roboto Condensed Light"/>
                <a:sym typeface="Roboto Condensed Light"/>
              </a:rPr>
              <a:t> giá khóa học</a:t>
            </a:r>
            <a:endParaRPr>
              <a:latin typeface="Roboto Condensed Light"/>
              <a:ea typeface="Roboto Condensed Light"/>
              <a:cs typeface="Roboto Condensed Light"/>
              <a:sym typeface="Roboto Condensed Light"/>
            </a:endParaRPr>
          </a:p>
        </p:txBody>
      </p:sp>
      <p:sp>
        <p:nvSpPr>
          <p:cNvPr id="382" name="Google Shape;382;p41"/>
          <p:cNvSpPr txBox="1"/>
          <p:nvPr/>
        </p:nvSpPr>
        <p:spPr>
          <a:xfrm>
            <a:off x="5937953" y="3334075"/>
            <a:ext cx="18912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Bình luận về bài </a:t>
            </a:r>
            <a:r>
              <a:rPr lang="en">
                <a:latin typeface="Roboto Condensed Light"/>
                <a:ea typeface="Roboto Condensed Light"/>
                <a:cs typeface="Roboto Condensed Light"/>
                <a:sym typeface="Roboto Condensed Light"/>
              </a:rPr>
              <a:t>học</a:t>
            </a:r>
            <a:endParaRPr>
              <a:latin typeface="Roboto Condensed Light"/>
              <a:ea typeface="Roboto Condensed Light"/>
              <a:cs typeface="Roboto Condensed Light"/>
              <a:sym typeface="Roboto Condensed Light"/>
            </a:endParaRPr>
          </a:p>
        </p:txBody>
      </p:sp>
      <p:sp>
        <p:nvSpPr>
          <p:cNvPr id="383" name="Google Shape;383;p41"/>
          <p:cNvSpPr txBox="1"/>
          <p:nvPr/>
        </p:nvSpPr>
        <p:spPr>
          <a:xfrm>
            <a:off x="1789425" y="1850250"/>
            <a:ext cx="1505100" cy="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Rời khóa học</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cxnSp>
        <p:nvCxnSpPr>
          <p:cNvPr id="384" name="Google Shape;384;p41"/>
          <p:cNvCxnSpPr>
            <a:endCxn id="378" idx="2"/>
          </p:cNvCxnSpPr>
          <p:nvPr/>
        </p:nvCxnSpPr>
        <p:spPr>
          <a:xfrm flipH="1" rot="10800000">
            <a:off x="4533325" y="1558875"/>
            <a:ext cx="1800" cy="736800"/>
          </a:xfrm>
          <a:prstGeom prst="straightConnector1">
            <a:avLst/>
          </a:prstGeom>
          <a:noFill/>
          <a:ln cap="flat" cmpd="sng" w="9525">
            <a:solidFill>
              <a:schemeClr val="dk2"/>
            </a:solidFill>
            <a:prstDash val="solid"/>
            <a:round/>
            <a:headEnd len="med" w="med" type="none"/>
            <a:tailEnd len="med" w="med" type="triangle"/>
          </a:ln>
        </p:spPr>
      </p:cxnSp>
      <p:cxnSp>
        <p:nvCxnSpPr>
          <p:cNvPr id="385" name="Google Shape;385;p41"/>
          <p:cNvCxnSpPr>
            <a:stCxn id="368" idx="2"/>
          </p:cNvCxnSpPr>
          <p:nvPr/>
        </p:nvCxnSpPr>
        <p:spPr>
          <a:xfrm>
            <a:off x="4529288" y="3285250"/>
            <a:ext cx="3900" cy="831600"/>
          </a:xfrm>
          <a:prstGeom prst="straightConnector1">
            <a:avLst/>
          </a:prstGeom>
          <a:noFill/>
          <a:ln cap="flat" cmpd="sng" w="9525">
            <a:solidFill>
              <a:schemeClr val="dk2"/>
            </a:solidFill>
            <a:prstDash val="solid"/>
            <a:round/>
            <a:headEnd len="med" w="med" type="none"/>
            <a:tailEnd len="med" w="med" type="triangle"/>
          </a:ln>
        </p:spPr>
      </p:cxnSp>
      <p:cxnSp>
        <p:nvCxnSpPr>
          <p:cNvPr id="386" name="Google Shape;386;p41"/>
          <p:cNvCxnSpPr>
            <a:endCxn id="381" idx="1"/>
          </p:cNvCxnSpPr>
          <p:nvPr/>
        </p:nvCxnSpPr>
        <p:spPr>
          <a:xfrm flipH="1" rot="10800000">
            <a:off x="4891638" y="2098250"/>
            <a:ext cx="1191600" cy="400800"/>
          </a:xfrm>
          <a:prstGeom prst="straightConnector1">
            <a:avLst/>
          </a:prstGeom>
          <a:noFill/>
          <a:ln cap="flat" cmpd="sng" w="9525">
            <a:solidFill>
              <a:schemeClr val="dk2"/>
            </a:solidFill>
            <a:prstDash val="solid"/>
            <a:round/>
            <a:headEnd len="med" w="med" type="none"/>
            <a:tailEnd len="med" w="med" type="triangle"/>
          </a:ln>
        </p:spPr>
      </p:cxnSp>
      <p:cxnSp>
        <p:nvCxnSpPr>
          <p:cNvPr id="387" name="Google Shape;387;p41"/>
          <p:cNvCxnSpPr/>
          <p:nvPr/>
        </p:nvCxnSpPr>
        <p:spPr>
          <a:xfrm>
            <a:off x="4920700" y="2857500"/>
            <a:ext cx="987900" cy="5037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41"/>
          <p:cNvCxnSpPr/>
          <p:nvPr/>
        </p:nvCxnSpPr>
        <p:spPr>
          <a:xfrm rot="10800000">
            <a:off x="2944550" y="2140825"/>
            <a:ext cx="1162500" cy="4164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41"/>
          <p:cNvCxnSpPr/>
          <p:nvPr/>
        </p:nvCxnSpPr>
        <p:spPr>
          <a:xfrm flipH="1">
            <a:off x="2954225" y="2780000"/>
            <a:ext cx="1162500" cy="54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2"/>
          <p:cNvSpPr txBox="1"/>
          <p:nvPr>
            <p:ph type="ctrTitle"/>
          </p:nvPr>
        </p:nvSpPr>
        <p:spPr>
          <a:xfrm>
            <a:off x="1964850" y="352850"/>
            <a:ext cx="5214300" cy="6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Chức năng</a:t>
            </a:r>
            <a:endParaRPr/>
          </a:p>
        </p:txBody>
      </p:sp>
      <p:sp>
        <p:nvSpPr>
          <p:cNvPr id="395" name="Google Shape;395;p42"/>
          <p:cNvSpPr txBox="1"/>
          <p:nvPr>
            <p:ph idx="3" type="ctrTitle"/>
          </p:nvPr>
        </p:nvSpPr>
        <p:spPr>
          <a:xfrm>
            <a:off x="4065513" y="2608163"/>
            <a:ext cx="941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Khách</a:t>
            </a:r>
            <a:endParaRPr/>
          </a:p>
        </p:txBody>
      </p:sp>
      <p:sp>
        <p:nvSpPr>
          <p:cNvPr id="396" name="Google Shape;396;p42"/>
          <p:cNvSpPr txBox="1"/>
          <p:nvPr/>
        </p:nvSpPr>
        <p:spPr>
          <a:xfrm>
            <a:off x="6353627" y="3450450"/>
            <a:ext cx="18021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Tìm kiếm và xem thông tin người dùng</a:t>
            </a:r>
            <a:endParaRPr>
              <a:latin typeface="Roboto Condensed Light"/>
              <a:ea typeface="Roboto Condensed Light"/>
              <a:cs typeface="Roboto Condensed Light"/>
              <a:sym typeface="Roboto Condensed Light"/>
            </a:endParaRPr>
          </a:p>
        </p:txBody>
      </p:sp>
      <p:grpSp>
        <p:nvGrpSpPr>
          <p:cNvPr id="397" name="Google Shape;397;p42"/>
          <p:cNvGrpSpPr/>
          <p:nvPr/>
        </p:nvGrpSpPr>
        <p:grpSpPr>
          <a:xfrm>
            <a:off x="4239059" y="2107835"/>
            <a:ext cx="594335" cy="581410"/>
            <a:chOff x="-56396775" y="3199700"/>
            <a:chExt cx="324525" cy="317450"/>
          </a:xfrm>
        </p:grpSpPr>
        <p:sp>
          <p:nvSpPr>
            <p:cNvPr id="398" name="Google Shape;398;p4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2"/>
          <p:cNvSpPr txBox="1"/>
          <p:nvPr/>
        </p:nvSpPr>
        <p:spPr>
          <a:xfrm>
            <a:off x="1573613" y="3450450"/>
            <a:ext cx="15051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Tìm kiếm và xem thông tin khóa học</a:t>
            </a:r>
            <a:endParaRPr>
              <a:latin typeface="Roboto Condensed Light"/>
              <a:ea typeface="Roboto Condensed Light"/>
              <a:cs typeface="Roboto Condensed Light"/>
              <a:sym typeface="Roboto Condensed Light"/>
            </a:endParaRPr>
          </a:p>
        </p:txBody>
      </p:sp>
      <p:sp>
        <p:nvSpPr>
          <p:cNvPr id="405" name="Google Shape;405;p42"/>
          <p:cNvSpPr txBox="1"/>
          <p:nvPr/>
        </p:nvSpPr>
        <p:spPr>
          <a:xfrm>
            <a:off x="2024045" y="1400825"/>
            <a:ext cx="9414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Đăng ký</a:t>
            </a:r>
            <a:endParaRPr>
              <a:latin typeface="Roboto Condensed Light"/>
              <a:ea typeface="Roboto Condensed Light"/>
              <a:cs typeface="Roboto Condensed Light"/>
              <a:sym typeface="Roboto Condensed Light"/>
            </a:endParaRPr>
          </a:p>
        </p:txBody>
      </p:sp>
      <p:sp>
        <p:nvSpPr>
          <p:cNvPr id="406" name="Google Shape;406;p42"/>
          <p:cNvSpPr txBox="1"/>
          <p:nvPr/>
        </p:nvSpPr>
        <p:spPr>
          <a:xfrm>
            <a:off x="6353622" y="1400825"/>
            <a:ext cx="10983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Đăng nhập</a:t>
            </a:r>
            <a:endParaRPr>
              <a:latin typeface="Roboto Condensed Light"/>
              <a:ea typeface="Roboto Condensed Light"/>
              <a:cs typeface="Roboto Condensed Light"/>
              <a:sym typeface="Roboto Condensed Light"/>
            </a:endParaRPr>
          </a:p>
        </p:txBody>
      </p:sp>
      <p:cxnSp>
        <p:nvCxnSpPr>
          <p:cNvPr id="407" name="Google Shape;407;p42"/>
          <p:cNvCxnSpPr/>
          <p:nvPr/>
        </p:nvCxnSpPr>
        <p:spPr>
          <a:xfrm flipH="1">
            <a:off x="2994650" y="2780300"/>
            <a:ext cx="949800" cy="450600"/>
          </a:xfrm>
          <a:prstGeom prst="straightConnector1">
            <a:avLst/>
          </a:prstGeom>
          <a:noFill/>
          <a:ln cap="flat" cmpd="sng" w="9525">
            <a:solidFill>
              <a:schemeClr val="dk2"/>
            </a:solidFill>
            <a:prstDash val="solid"/>
            <a:round/>
            <a:headEnd len="med" w="med" type="none"/>
            <a:tailEnd len="med" w="med" type="triangle"/>
          </a:ln>
        </p:spPr>
      </p:cxnSp>
      <p:cxnSp>
        <p:nvCxnSpPr>
          <p:cNvPr id="408" name="Google Shape;408;p42"/>
          <p:cNvCxnSpPr/>
          <p:nvPr/>
        </p:nvCxnSpPr>
        <p:spPr>
          <a:xfrm>
            <a:off x="5247650" y="2794175"/>
            <a:ext cx="949500" cy="436800"/>
          </a:xfrm>
          <a:prstGeom prst="straightConnector1">
            <a:avLst/>
          </a:prstGeom>
          <a:noFill/>
          <a:ln cap="flat" cmpd="sng" w="9525">
            <a:solidFill>
              <a:schemeClr val="dk2"/>
            </a:solidFill>
            <a:prstDash val="solid"/>
            <a:round/>
            <a:headEnd len="med" w="med" type="none"/>
            <a:tailEnd len="med" w="med" type="triangle"/>
          </a:ln>
        </p:spPr>
      </p:cxnSp>
      <p:cxnSp>
        <p:nvCxnSpPr>
          <p:cNvPr id="409" name="Google Shape;409;p42"/>
          <p:cNvCxnSpPr/>
          <p:nvPr/>
        </p:nvCxnSpPr>
        <p:spPr>
          <a:xfrm rot="10800000">
            <a:off x="2965450" y="1809825"/>
            <a:ext cx="958200" cy="450600"/>
          </a:xfrm>
          <a:prstGeom prst="straightConnector1">
            <a:avLst/>
          </a:prstGeom>
          <a:noFill/>
          <a:ln cap="flat" cmpd="sng" w="9525">
            <a:solidFill>
              <a:schemeClr val="dk2"/>
            </a:solidFill>
            <a:prstDash val="solid"/>
            <a:round/>
            <a:headEnd len="med" w="med" type="none"/>
            <a:tailEnd len="med" w="med" type="triangle"/>
          </a:ln>
        </p:spPr>
      </p:cxnSp>
      <p:cxnSp>
        <p:nvCxnSpPr>
          <p:cNvPr id="410" name="Google Shape;410;p42"/>
          <p:cNvCxnSpPr/>
          <p:nvPr/>
        </p:nvCxnSpPr>
        <p:spPr>
          <a:xfrm flipH="1" rot="10800000">
            <a:off x="5254575" y="1823775"/>
            <a:ext cx="873300" cy="47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4. DEMO</a:t>
            </a:r>
            <a:endParaRPr sz="3600"/>
          </a:p>
        </p:txBody>
      </p:sp>
      <p:grpSp>
        <p:nvGrpSpPr>
          <p:cNvPr id="416" name="Google Shape;416;p43"/>
          <p:cNvGrpSpPr/>
          <p:nvPr/>
        </p:nvGrpSpPr>
        <p:grpSpPr>
          <a:xfrm>
            <a:off x="3111142" y="1219229"/>
            <a:ext cx="3362026" cy="2641868"/>
            <a:chOff x="238125" y="1676700"/>
            <a:chExt cx="2045650" cy="1779275"/>
          </a:xfrm>
        </p:grpSpPr>
        <p:sp>
          <p:nvSpPr>
            <p:cNvPr id="417" name="Google Shape;417;p43"/>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4" name="Google Shape;424;p43"/>
          <p:cNvPicPr preferRelativeResize="0"/>
          <p:nvPr/>
        </p:nvPicPr>
        <p:blipFill rotWithShape="1">
          <a:blip r:embed="rId3">
            <a:alphaModFix/>
          </a:blip>
          <a:srcRect b="0" l="0" r="0" t="0"/>
          <a:stretch/>
        </p:blipFill>
        <p:spPr>
          <a:xfrm>
            <a:off x="3281479" y="1361691"/>
            <a:ext cx="3021432" cy="1699356"/>
          </a:xfrm>
          <a:prstGeom prst="rect">
            <a:avLst/>
          </a:prstGeom>
          <a:noFill/>
          <a:ln>
            <a:noFill/>
          </a:ln>
        </p:spPr>
      </p:pic>
      <p:grpSp>
        <p:nvGrpSpPr>
          <p:cNvPr id="425" name="Google Shape;425;p43"/>
          <p:cNvGrpSpPr/>
          <p:nvPr/>
        </p:nvGrpSpPr>
        <p:grpSpPr>
          <a:xfrm>
            <a:off x="1417187" y="1862416"/>
            <a:ext cx="1506854" cy="2001521"/>
            <a:chOff x="3580725" y="2020075"/>
            <a:chExt cx="1344925" cy="1786275"/>
          </a:xfrm>
        </p:grpSpPr>
        <p:sp>
          <p:nvSpPr>
            <p:cNvPr id="426" name="Google Shape;426;p43"/>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3"/>
            <p:cNvSpPr/>
            <p:nvPr/>
          </p:nvSpPr>
          <p:spPr>
            <a:xfrm>
              <a:off x="4193750"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1" name="Google Shape;431;p43"/>
          <p:cNvPicPr preferRelativeResize="0"/>
          <p:nvPr/>
        </p:nvPicPr>
        <p:blipFill rotWithShape="1">
          <a:blip r:embed="rId4">
            <a:alphaModFix/>
          </a:blip>
          <a:srcRect b="1096" l="0" r="0" t="108"/>
          <a:stretch/>
        </p:blipFill>
        <p:spPr>
          <a:xfrm>
            <a:off x="1520240" y="1951603"/>
            <a:ext cx="1297137" cy="1709412"/>
          </a:xfrm>
          <a:prstGeom prst="rect">
            <a:avLst/>
          </a:prstGeom>
          <a:noFill/>
          <a:ln>
            <a:noFill/>
          </a:ln>
        </p:spPr>
      </p:pic>
      <p:grpSp>
        <p:nvGrpSpPr>
          <p:cNvPr id="432" name="Google Shape;432;p43"/>
          <p:cNvGrpSpPr/>
          <p:nvPr/>
        </p:nvGrpSpPr>
        <p:grpSpPr>
          <a:xfrm>
            <a:off x="6631975" y="1859645"/>
            <a:ext cx="1094837" cy="2001597"/>
            <a:chOff x="6417224" y="2247097"/>
            <a:chExt cx="951950" cy="1740368"/>
          </a:xfrm>
        </p:grpSpPr>
        <p:sp>
          <p:nvSpPr>
            <p:cNvPr id="433" name="Google Shape;433;p43"/>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3"/>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3"/>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0" name="Google Shape;440;p43"/>
          <p:cNvPicPr preferRelativeResize="0"/>
          <p:nvPr/>
        </p:nvPicPr>
        <p:blipFill rotWithShape="1">
          <a:blip r:embed="rId5">
            <a:alphaModFix/>
          </a:blip>
          <a:srcRect b="-4460" l="-10" r="0" t="0"/>
          <a:stretch/>
        </p:blipFill>
        <p:spPr>
          <a:xfrm>
            <a:off x="6713056" y="1960134"/>
            <a:ext cx="946326" cy="1757204"/>
          </a:xfrm>
          <a:prstGeom prst="rect">
            <a:avLst/>
          </a:prstGeom>
          <a:noFill/>
          <a:ln>
            <a:noFill/>
          </a:ln>
        </p:spPr>
      </p:pic>
      <p:pic>
        <p:nvPicPr>
          <p:cNvPr id="441" name="Google Shape;441;p43"/>
          <p:cNvPicPr preferRelativeResize="0"/>
          <p:nvPr/>
        </p:nvPicPr>
        <p:blipFill>
          <a:blip r:embed="rId6">
            <a:alphaModFix/>
          </a:blip>
          <a:stretch>
            <a:fillRect/>
          </a:stretch>
        </p:blipFill>
        <p:spPr>
          <a:xfrm>
            <a:off x="6713049" y="1964726"/>
            <a:ext cx="946326" cy="1683175"/>
          </a:xfrm>
          <a:prstGeom prst="rect">
            <a:avLst/>
          </a:prstGeom>
          <a:noFill/>
          <a:ln>
            <a:noFill/>
          </a:ln>
        </p:spPr>
      </p:pic>
      <p:pic>
        <p:nvPicPr>
          <p:cNvPr id="442" name="Google Shape;442;p43"/>
          <p:cNvPicPr preferRelativeResize="0"/>
          <p:nvPr/>
        </p:nvPicPr>
        <p:blipFill>
          <a:blip r:embed="rId7">
            <a:alphaModFix/>
          </a:blip>
          <a:stretch>
            <a:fillRect/>
          </a:stretch>
        </p:blipFill>
        <p:spPr>
          <a:xfrm>
            <a:off x="1520250" y="1931551"/>
            <a:ext cx="1297125" cy="1729475"/>
          </a:xfrm>
          <a:prstGeom prst="rect">
            <a:avLst/>
          </a:prstGeom>
          <a:noFill/>
          <a:ln>
            <a:noFill/>
          </a:ln>
        </p:spPr>
      </p:pic>
      <p:pic>
        <p:nvPicPr>
          <p:cNvPr id="443" name="Google Shape;443;p43"/>
          <p:cNvPicPr preferRelativeResize="0"/>
          <p:nvPr/>
        </p:nvPicPr>
        <p:blipFill rotWithShape="1">
          <a:blip r:embed="rId8">
            <a:alphaModFix/>
          </a:blip>
          <a:srcRect b="15325" l="0" r="0" t="0"/>
          <a:stretch/>
        </p:blipFill>
        <p:spPr>
          <a:xfrm>
            <a:off x="3242238" y="1361700"/>
            <a:ext cx="3069312" cy="19188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4"/>
          <p:cNvSpPr txBox="1"/>
          <p:nvPr/>
        </p:nvSpPr>
        <p:spPr>
          <a:xfrm>
            <a:off x="2659975" y="1777825"/>
            <a:ext cx="4139100" cy="13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latin typeface="Exo 2"/>
                <a:ea typeface="Exo 2"/>
                <a:cs typeface="Exo 2"/>
                <a:sym typeface="Exo 2"/>
              </a:rPr>
              <a:t>5. Các câu hỏi</a:t>
            </a:r>
            <a:endParaRPr b="1" sz="4800">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WELCOME!</a:t>
            </a:r>
            <a:endParaRPr sz="2600"/>
          </a:p>
        </p:txBody>
      </p:sp>
      <p:sp>
        <p:nvSpPr>
          <p:cNvPr id="140" name="Google Shape;140;p27"/>
          <p:cNvSpPr txBox="1"/>
          <p:nvPr>
            <p:ph idx="2" type="ctrTitle"/>
          </p:nvPr>
        </p:nvSpPr>
        <p:spPr>
          <a:xfrm>
            <a:off x="448462" y="2500188"/>
            <a:ext cx="20610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NGUYỄN XUÂN HOÀNG</a:t>
            </a:r>
            <a:endParaRPr/>
          </a:p>
        </p:txBody>
      </p:sp>
      <p:sp>
        <p:nvSpPr>
          <p:cNvPr id="141" name="Google Shape;141;p27"/>
          <p:cNvSpPr txBox="1"/>
          <p:nvPr>
            <p:ph idx="1" type="subTitle"/>
          </p:nvPr>
        </p:nvSpPr>
        <p:spPr>
          <a:xfrm>
            <a:off x="494813" y="2927688"/>
            <a:ext cx="1700400" cy="4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17020772</a:t>
            </a:r>
            <a:endParaRPr/>
          </a:p>
        </p:txBody>
      </p:sp>
      <p:sp>
        <p:nvSpPr>
          <p:cNvPr id="142" name="Google Shape;142;p27"/>
          <p:cNvSpPr txBox="1"/>
          <p:nvPr>
            <p:ph idx="3" type="ctrTitle"/>
          </p:nvPr>
        </p:nvSpPr>
        <p:spPr>
          <a:xfrm>
            <a:off x="448460" y="34457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ĐINH THẾ HIỆP</a:t>
            </a:r>
            <a:endParaRPr/>
          </a:p>
        </p:txBody>
      </p:sp>
      <p:sp>
        <p:nvSpPr>
          <p:cNvPr id="143" name="Google Shape;143;p27"/>
          <p:cNvSpPr txBox="1"/>
          <p:nvPr>
            <p:ph idx="4" type="subTitle"/>
          </p:nvPr>
        </p:nvSpPr>
        <p:spPr>
          <a:xfrm>
            <a:off x="495550" y="3837074"/>
            <a:ext cx="16989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17020731</a:t>
            </a:r>
            <a:endParaRPr/>
          </a:p>
        </p:txBody>
      </p:sp>
      <p:sp>
        <p:nvSpPr>
          <p:cNvPr id="144" name="Google Shape;144;p27"/>
          <p:cNvSpPr txBox="1"/>
          <p:nvPr>
            <p:ph idx="5" type="ctrTitle"/>
          </p:nvPr>
        </p:nvSpPr>
        <p:spPr>
          <a:xfrm>
            <a:off x="3573711" y="2500175"/>
            <a:ext cx="1982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NGUYỄN ANH TUẤN</a:t>
            </a:r>
            <a:endParaRPr/>
          </a:p>
        </p:txBody>
      </p:sp>
      <p:sp>
        <p:nvSpPr>
          <p:cNvPr id="145" name="Google Shape;145;p27"/>
          <p:cNvSpPr txBox="1"/>
          <p:nvPr>
            <p:ph idx="6" type="subTitle"/>
          </p:nvPr>
        </p:nvSpPr>
        <p:spPr>
          <a:xfrm>
            <a:off x="3791579" y="2927696"/>
            <a:ext cx="1785000" cy="4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16021213</a:t>
            </a:r>
            <a:endParaRPr/>
          </a:p>
        </p:txBody>
      </p:sp>
      <p:sp>
        <p:nvSpPr>
          <p:cNvPr id="146" name="Google Shape;146;p27"/>
          <p:cNvSpPr txBox="1"/>
          <p:nvPr>
            <p:ph idx="7" type="ctrTitle"/>
          </p:nvPr>
        </p:nvSpPr>
        <p:spPr>
          <a:xfrm>
            <a:off x="3668197" y="3445773"/>
            <a:ext cx="1793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LÊ THỊ THÙY LINH</a:t>
            </a:r>
            <a:endParaRPr/>
          </a:p>
        </p:txBody>
      </p:sp>
      <p:sp>
        <p:nvSpPr>
          <p:cNvPr id="147" name="Google Shape;147;p27"/>
          <p:cNvSpPr txBox="1"/>
          <p:nvPr>
            <p:ph idx="8" type="subTitle"/>
          </p:nvPr>
        </p:nvSpPr>
        <p:spPr>
          <a:xfrm>
            <a:off x="3792325" y="3837074"/>
            <a:ext cx="17835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17020853</a:t>
            </a:r>
            <a:endParaRPr/>
          </a:p>
        </p:txBody>
      </p:sp>
      <p:sp>
        <p:nvSpPr>
          <p:cNvPr id="148" name="Google Shape;148;p27"/>
          <p:cNvSpPr txBox="1"/>
          <p:nvPr>
            <p:ph idx="5" type="ctrTitle"/>
          </p:nvPr>
        </p:nvSpPr>
        <p:spPr>
          <a:xfrm>
            <a:off x="6713436" y="2478075"/>
            <a:ext cx="1982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NGUYỄN TIẾN THÀNH</a:t>
            </a:r>
            <a:endParaRPr/>
          </a:p>
        </p:txBody>
      </p:sp>
      <p:sp>
        <p:nvSpPr>
          <p:cNvPr id="149" name="Google Shape;149;p27"/>
          <p:cNvSpPr txBox="1"/>
          <p:nvPr>
            <p:ph idx="6" type="subTitle"/>
          </p:nvPr>
        </p:nvSpPr>
        <p:spPr>
          <a:xfrm>
            <a:off x="6804739" y="2927688"/>
            <a:ext cx="1785000" cy="4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17021017</a:t>
            </a:r>
            <a:endParaRPr/>
          </a:p>
          <a:p>
            <a:pPr indent="0" lvl="0" marL="0" rtl="0" algn="l">
              <a:spcBef>
                <a:spcPts val="0"/>
              </a:spcBef>
              <a:spcAft>
                <a:spcPts val="0"/>
              </a:spcAft>
              <a:buNone/>
            </a:pPr>
            <a:r>
              <a:t/>
            </a:r>
            <a:endParaRPr/>
          </a:p>
        </p:txBody>
      </p:sp>
      <p:sp>
        <p:nvSpPr>
          <p:cNvPr id="150" name="Google Shape;150;p27"/>
          <p:cNvSpPr txBox="1"/>
          <p:nvPr>
            <p:ph idx="7" type="ctrTitle"/>
          </p:nvPr>
        </p:nvSpPr>
        <p:spPr>
          <a:xfrm>
            <a:off x="6561025" y="3445775"/>
            <a:ext cx="1982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NGUYỄN ĐÌNH KHOA</a:t>
            </a:r>
            <a:endParaRPr/>
          </a:p>
        </p:txBody>
      </p:sp>
      <p:sp>
        <p:nvSpPr>
          <p:cNvPr id="151" name="Google Shape;151;p27"/>
          <p:cNvSpPr txBox="1"/>
          <p:nvPr>
            <p:ph idx="8" type="subTitle"/>
          </p:nvPr>
        </p:nvSpPr>
        <p:spPr>
          <a:xfrm>
            <a:off x="6812725" y="3837074"/>
            <a:ext cx="1783500" cy="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16020054</a:t>
            </a:r>
            <a:endParaRPr/>
          </a:p>
          <a:p>
            <a:pPr indent="0" lvl="0" marL="0" rtl="0" algn="r">
              <a:spcBef>
                <a:spcPts val="0"/>
              </a:spcBef>
              <a:spcAft>
                <a:spcPts val="0"/>
              </a:spcAft>
              <a:buNone/>
            </a:pPr>
            <a:r>
              <a:t/>
            </a:r>
            <a:endParaRPr/>
          </a:p>
        </p:txBody>
      </p:sp>
      <p:sp>
        <p:nvSpPr>
          <p:cNvPr id="152" name="Google Shape;152;p27"/>
          <p:cNvSpPr txBox="1"/>
          <p:nvPr>
            <p:ph idx="5" type="ctrTitle"/>
          </p:nvPr>
        </p:nvSpPr>
        <p:spPr>
          <a:xfrm>
            <a:off x="3750325" y="1753363"/>
            <a:ext cx="2398200" cy="29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NGÔ QUANG DƯƠNG</a:t>
            </a:r>
            <a:endParaRPr/>
          </a:p>
          <a:p>
            <a:pPr indent="0" lvl="0" marL="0" rtl="0" algn="l">
              <a:spcBef>
                <a:spcPts val="0"/>
              </a:spcBef>
              <a:spcAft>
                <a:spcPts val="0"/>
              </a:spcAft>
              <a:buNone/>
            </a:pPr>
            <a:r>
              <a:t/>
            </a:r>
            <a:endParaRPr/>
          </a:p>
        </p:txBody>
      </p:sp>
      <p:sp>
        <p:nvSpPr>
          <p:cNvPr id="153" name="Google Shape;153;p27"/>
          <p:cNvSpPr txBox="1"/>
          <p:nvPr>
            <p:ph idx="6" type="subTitle"/>
          </p:nvPr>
        </p:nvSpPr>
        <p:spPr>
          <a:xfrm>
            <a:off x="3779434" y="1968828"/>
            <a:ext cx="2266500" cy="1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17020191</a:t>
            </a:r>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5"/>
          <p:cNvSpPr txBox="1"/>
          <p:nvPr>
            <p:ph idx="1" type="subTitle"/>
          </p:nvPr>
        </p:nvSpPr>
        <p:spPr>
          <a:xfrm>
            <a:off x="2076300" y="2875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Any questions ?</a:t>
            </a:r>
            <a:endParaRPr sz="1400"/>
          </a:p>
        </p:txBody>
      </p:sp>
      <p:sp>
        <p:nvSpPr>
          <p:cNvPr id="454" name="Google Shape;454;p45"/>
          <p:cNvSpPr txBox="1"/>
          <p:nvPr>
            <p:ph type="ctrTitle"/>
          </p:nvPr>
        </p:nvSpPr>
        <p:spPr>
          <a:xfrm flipH="1">
            <a:off x="1897950" y="1542000"/>
            <a:ext cx="5195700" cy="13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THANKS</a:t>
            </a:r>
            <a:endParaRPr sz="4000"/>
          </a:p>
        </p:txBody>
      </p:sp>
      <p:pic>
        <p:nvPicPr>
          <p:cNvPr id="455" name="Google Shape;455;p45"/>
          <p:cNvPicPr preferRelativeResize="0"/>
          <p:nvPr/>
        </p:nvPicPr>
        <p:blipFill>
          <a:blip r:embed="rId3">
            <a:alphaModFix/>
          </a:blip>
          <a:stretch>
            <a:fillRect/>
          </a:stretch>
        </p:blipFill>
        <p:spPr>
          <a:xfrm>
            <a:off x="7391400" y="754850"/>
            <a:ext cx="1266825"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ctrTitle"/>
          </p:nvPr>
        </p:nvSpPr>
        <p:spPr>
          <a:xfrm>
            <a:off x="329722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t>
            </a:r>
            <a:r>
              <a:rPr lang="en"/>
              <a:t>ội dung</a:t>
            </a:r>
            <a:endParaRPr/>
          </a:p>
        </p:txBody>
      </p:sp>
      <p:sp>
        <p:nvSpPr>
          <p:cNvPr id="159" name="Google Shape;159;p28"/>
          <p:cNvSpPr txBox="1"/>
          <p:nvPr>
            <p:ph idx="2" type="ctrTitle"/>
          </p:nvPr>
        </p:nvSpPr>
        <p:spPr>
          <a:xfrm>
            <a:off x="390296" y="525450"/>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Đặt vấn đề</a:t>
            </a:r>
            <a:endParaRPr sz="1800"/>
          </a:p>
        </p:txBody>
      </p:sp>
      <p:sp>
        <p:nvSpPr>
          <p:cNvPr id="160" name="Google Shape;160;p28"/>
          <p:cNvSpPr txBox="1"/>
          <p:nvPr>
            <p:ph idx="9" type="ctrTitle"/>
          </p:nvPr>
        </p:nvSpPr>
        <p:spPr>
          <a:xfrm>
            <a:off x="-200109" y="1506313"/>
            <a:ext cx="25647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800"/>
              <a:t>K</a:t>
            </a:r>
            <a:r>
              <a:rPr lang="en" sz="1800"/>
              <a:t>iến trúc hệ thống</a:t>
            </a:r>
            <a:endParaRPr sz="1800"/>
          </a:p>
        </p:txBody>
      </p:sp>
      <p:sp>
        <p:nvSpPr>
          <p:cNvPr id="161" name="Google Shape;161;p28"/>
          <p:cNvSpPr txBox="1"/>
          <p:nvPr>
            <p:ph idx="3" type="title"/>
          </p:nvPr>
        </p:nvSpPr>
        <p:spPr>
          <a:xfrm>
            <a:off x="2042248" y="525450"/>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62" name="Google Shape;162;p28"/>
          <p:cNvSpPr txBox="1"/>
          <p:nvPr>
            <p:ph idx="5" type="title"/>
          </p:nvPr>
        </p:nvSpPr>
        <p:spPr>
          <a:xfrm>
            <a:off x="2105406" y="2420077"/>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63" name="Google Shape;163;p28"/>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64" name="Google Shape;164;p28"/>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8"/>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8"/>
          <p:cNvSpPr txBox="1"/>
          <p:nvPr>
            <p:ph idx="6" type="title"/>
          </p:nvPr>
        </p:nvSpPr>
        <p:spPr>
          <a:xfrm>
            <a:off x="5922008" y="27784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67" name="Google Shape;167;p28"/>
          <p:cNvSpPr txBox="1"/>
          <p:nvPr>
            <p:ph idx="7" type="title"/>
          </p:nvPr>
        </p:nvSpPr>
        <p:spPr>
          <a:xfrm>
            <a:off x="5922008" y="37219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68" name="Google Shape;168;p28"/>
          <p:cNvSpPr txBox="1"/>
          <p:nvPr>
            <p:ph idx="14" type="ctrTitle"/>
          </p:nvPr>
        </p:nvSpPr>
        <p:spPr>
          <a:xfrm>
            <a:off x="438721" y="2420077"/>
            <a:ext cx="19743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800"/>
              <a:t>Ch</a:t>
            </a:r>
            <a:r>
              <a:rPr lang="en" sz="1800"/>
              <a:t>ức năng</a:t>
            </a:r>
            <a:endParaRPr sz="1800"/>
          </a:p>
        </p:txBody>
      </p:sp>
      <p:sp>
        <p:nvSpPr>
          <p:cNvPr id="169" name="Google Shape;169;p28"/>
          <p:cNvSpPr txBox="1"/>
          <p:nvPr>
            <p:ph idx="16" type="ctrTitle"/>
          </p:nvPr>
        </p:nvSpPr>
        <p:spPr>
          <a:xfrm>
            <a:off x="6811558" y="26895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Demo</a:t>
            </a:r>
            <a:r>
              <a:rPr lang="en" sz="1800"/>
              <a:t>!</a:t>
            </a:r>
            <a:endParaRPr sz="1800"/>
          </a:p>
        </p:txBody>
      </p:sp>
      <p:sp>
        <p:nvSpPr>
          <p:cNvPr id="170" name="Google Shape;170;p28"/>
          <p:cNvSpPr txBox="1"/>
          <p:nvPr>
            <p:ph idx="18" type="ctrTitle"/>
          </p:nvPr>
        </p:nvSpPr>
        <p:spPr>
          <a:xfrm>
            <a:off x="6811558" y="37134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Câu hỏi</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9"/>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Đặt vấn đề</a:t>
            </a:r>
            <a:endParaRPr/>
          </a:p>
        </p:txBody>
      </p:sp>
      <p:sp>
        <p:nvSpPr>
          <p:cNvPr id="176" name="Google Shape;176;p29"/>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77" name="Google Shape;177;p29"/>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ctrTitle"/>
          </p:nvPr>
        </p:nvSpPr>
        <p:spPr>
          <a:xfrm>
            <a:off x="5205500" y="747974"/>
            <a:ext cx="3867300" cy="64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34343"/>
                </a:solidFill>
              </a:rPr>
              <a:t>OPEN LMS</a:t>
            </a:r>
            <a:endParaRPr sz="2800">
              <a:solidFill>
                <a:srgbClr val="434343"/>
              </a:solidFill>
            </a:endParaRPr>
          </a:p>
        </p:txBody>
      </p:sp>
      <p:cxnSp>
        <p:nvCxnSpPr>
          <p:cNvPr id="183" name="Google Shape;183;p30"/>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sp>
        <p:nvSpPr>
          <p:cNvPr id="184" name="Google Shape;184;p30"/>
          <p:cNvSpPr txBox="1"/>
          <p:nvPr>
            <p:ph idx="1" type="subTitle"/>
          </p:nvPr>
        </p:nvSpPr>
        <p:spPr>
          <a:xfrm>
            <a:off x="725850" y="1746000"/>
            <a:ext cx="76923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Mỗi quy trình đào tạo, khóa học đều cần công cụ quản lý hoạt động học tậ</a:t>
            </a:r>
            <a:r>
              <a:rPr lang="en" sz="1800"/>
              <a:t>p và giảng dạy. Đòi hỏi một hệ thống quản lý đáp ứng nhu cầu này.</a:t>
            </a:r>
            <a:endParaRPr sz="1800"/>
          </a:p>
        </p:txBody>
      </p:sp>
      <p:cxnSp>
        <p:nvCxnSpPr>
          <p:cNvPr id="185" name="Google Shape;185;p30"/>
          <p:cNvCxnSpPr/>
          <p:nvPr/>
        </p:nvCxnSpPr>
        <p:spPr>
          <a:xfrm>
            <a:off x="0" y="3865100"/>
            <a:ext cx="4574400" cy="0"/>
          </a:xfrm>
          <a:prstGeom prst="straightConnector1">
            <a:avLst/>
          </a:prstGeom>
          <a:noFill/>
          <a:ln cap="flat" cmpd="sng" w="9525">
            <a:solidFill>
              <a:schemeClr val="dk1"/>
            </a:solidFill>
            <a:prstDash val="solid"/>
            <a:round/>
            <a:headEnd len="med" w="med" type="none"/>
            <a:tailEnd len="med" w="med" type="none"/>
          </a:ln>
        </p:spPr>
      </p:cxnSp>
      <p:sp>
        <p:nvSpPr>
          <p:cNvPr id="186" name="Google Shape;186;p30"/>
          <p:cNvSpPr txBox="1"/>
          <p:nvPr>
            <p:ph idx="1" type="subTitle"/>
          </p:nvPr>
        </p:nvSpPr>
        <p:spPr>
          <a:xfrm>
            <a:off x="725850" y="2812800"/>
            <a:ext cx="7692300" cy="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Hệ thống quản lý học tập (Learning Management System, LMS) là một ứng dụng cung cấp những tính năng hỗ trợ việc học tập/giảng dạy.</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1"/>
          <p:cNvSpPr/>
          <p:nvPr/>
        </p:nvSpPr>
        <p:spPr>
          <a:xfrm>
            <a:off x="184675" y="3511953"/>
            <a:ext cx="2218200" cy="1262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txBox="1"/>
          <p:nvPr/>
        </p:nvSpPr>
        <p:spPr>
          <a:xfrm>
            <a:off x="258548" y="3475902"/>
            <a:ext cx="2135100" cy="52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1"/>
          <p:cNvSpPr txBox="1"/>
          <p:nvPr/>
        </p:nvSpPr>
        <p:spPr>
          <a:xfrm>
            <a:off x="364651" y="3833866"/>
            <a:ext cx="1923000" cy="8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4" name="Google Shape;194;p31"/>
          <p:cNvSpPr/>
          <p:nvPr/>
        </p:nvSpPr>
        <p:spPr>
          <a:xfrm>
            <a:off x="6729810" y="3646328"/>
            <a:ext cx="2218200" cy="1262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95" name="Google Shape;195;p31"/>
          <p:cNvSpPr txBox="1"/>
          <p:nvPr/>
        </p:nvSpPr>
        <p:spPr>
          <a:xfrm>
            <a:off x="6790488" y="4168178"/>
            <a:ext cx="2135100" cy="52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xo 2"/>
                <a:ea typeface="Exo 2"/>
                <a:cs typeface="Exo 2"/>
                <a:sym typeface="Exo 2"/>
              </a:rPr>
              <a:t>Quản lý tài liệu học tập.</a:t>
            </a:r>
            <a:endParaRPr b="1" sz="2000">
              <a:solidFill>
                <a:schemeClr val="lt1"/>
              </a:solidFill>
              <a:latin typeface="Exo 2"/>
              <a:ea typeface="Exo 2"/>
              <a:cs typeface="Exo 2"/>
              <a:sym typeface="Exo 2"/>
            </a:endParaRPr>
          </a:p>
        </p:txBody>
      </p:sp>
      <p:sp>
        <p:nvSpPr>
          <p:cNvPr id="196" name="Google Shape;196;p31"/>
          <p:cNvSpPr/>
          <p:nvPr/>
        </p:nvSpPr>
        <p:spPr>
          <a:xfrm>
            <a:off x="2302305" y="1966012"/>
            <a:ext cx="4559700" cy="11124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6836968" y="506373"/>
            <a:ext cx="2218200" cy="1262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 name="Google Shape;198;p31"/>
          <p:cNvCxnSpPr/>
          <p:nvPr/>
        </p:nvCxnSpPr>
        <p:spPr>
          <a:xfrm flipH="1">
            <a:off x="1341300" y="2647925"/>
            <a:ext cx="893400" cy="7857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99" name="Google Shape;199;p31"/>
          <p:cNvCxnSpPr/>
          <p:nvPr/>
        </p:nvCxnSpPr>
        <p:spPr>
          <a:xfrm>
            <a:off x="6900287" y="2819124"/>
            <a:ext cx="862200" cy="7479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00" name="Google Shape;200;p31"/>
          <p:cNvSpPr txBox="1"/>
          <p:nvPr/>
        </p:nvSpPr>
        <p:spPr>
          <a:xfrm>
            <a:off x="3461923" y="1978512"/>
            <a:ext cx="2135100" cy="52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Exo 2"/>
                <a:ea typeface="Exo 2"/>
                <a:cs typeface="Exo 2"/>
                <a:sym typeface="Exo 2"/>
              </a:rPr>
              <a:t>OPEN LMS</a:t>
            </a:r>
            <a:endParaRPr b="1" sz="3000">
              <a:solidFill>
                <a:schemeClr val="dk1"/>
              </a:solidFill>
              <a:latin typeface="Exo 2"/>
              <a:ea typeface="Exo 2"/>
              <a:cs typeface="Exo 2"/>
              <a:sym typeface="Exo 2"/>
            </a:endParaRPr>
          </a:p>
        </p:txBody>
      </p:sp>
      <p:sp>
        <p:nvSpPr>
          <p:cNvPr id="201" name="Google Shape;201;p31"/>
          <p:cNvSpPr txBox="1"/>
          <p:nvPr/>
        </p:nvSpPr>
        <p:spPr>
          <a:xfrm>
            <a:off x="2464735" y="2343688"/>
            <a:ext cx="4129800" cy="11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Ứng dụng cung cấp những tính năng hỗ trợ việc học tập/giảng dạy.</a:t>
            </a:r>
            <a:endParaRPr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800">
              <a:solidFill>
                <a:schemeClr val="dk1"/>
              </a:solidFill>
              <a:latin typeface="Roboto Condensed Light"/>
              <a:ea typeface="Roboto Condensed Light"/>
              <a:cs typeface="Roboto Condensed Light"/>
              <a:sym typeface="Roboto Condensed Light"/>
            </a:endParaRPr>
          </a:p>
        </p:txBody>
      </p:sp>
      <p:sp>
        <p:nvSpPr>
          <p:cNvPr id="202" name="Google Shape;202;p31"/>
          <p:cNvSpPr txBox="1"/>
          <p:nvPr/>
        </p:nvSpPr>
        <p:spPr>
          <a:xfrm>
            <a:off x="6878536" y="945600"/>
            <a:ext cx="2135100" cy="52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xo 2"/>
                <a:ea typeface="Exo 2"/>
                <a:cs typeface="Exo 2"/>
                <a:sym typeface="Exo 2"/>
              </a:rPr>
              <a:t>Quản lý người học</a:t>
            </a:r>
            <a:endParaRPr b="1" sz="2000">
              <a:solidFill>
                <a:schemeClr val="lt1"/>
              </a:solidFill>
              <a:latin typeface="Exo 2"/>
              <a:ea typeface="Exo 2"/>
              <a:cs typeface="Exo 2"/>
              <a:sym typeface="Exo 2"/>
            </a:endParaRPr>
          </a:p>
        </p:txBody>
      </p:sp>
      <p:sp>
        <p:nvSpPr>
          <p:cNvPr id="203" name="Google Shape;203;p31"/>
          <p:cNvSpPr/>
          <p:nvPr/>
        </p:nvSpPr>
        <p:spPr>
          <a:xfrm>
            <a:off x="337075" y="3664353"/>
            <a:ext cx="2218200" cy="1262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txBox="1"/>
          <p:nvPr/>
        </p:nvSpPr>
        <p:spPr>
          <a:xfrm>
            <a:off x="258550" y="3628298"/>
            <a:ext cx="2135100" cy="9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xo 2"/>
                <a:ea typeface="Exo 2"/>
                <a:cs typeface="Exo 2"/>
                <a:sym typeface="Exo 2"/>
              </a:rPr>
              <a:t>Theo dõi hoạt động học tập</a:t>
            </a:r>
            <a:endParaRPr b="1" sz="2000">
              <a:solidFill>
                <a:schemeClr val="lt1"/>
              </a:solidFill>
              <a:latin typeface="Exo 2"/>
              <a:ea typeface="Exo 2"/>
              <a:cs typeface="Exo 2"/>
              <a:sym typeface="Exo 2"/>
            </a:endParaRPr>
          </a:p>
        </p:txBody>
      </p:sp>
      <p:sp>
        <p:nvSpPr>
          <p:cNvPr id="205" name="Google Shape;205;p31"/>
          <p:cNvSpPr/>
          <p:nvPr/>
        </p:nvSpPr>
        <p:spPr>
          <a:xfrm>
            <a:off x="140800" y="422153"/>
            <a:ext cx="2218200" cy="12627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txBox="1"/>
          <p:nvPr/>
        </p:nvSpPr>
        <p:spPr>
          <a:xfrm>
            <a:off x="182348" y="878452"/>
            <a:ext cx="2135100" cy="52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000">
              <a:solidFill>
                <a:schemeClr val="lt1"/>
              </a:solidFill>
              <a:latin typeface="Exo 2"/>
              <a:ea typeface="Exo 2"/>
              <a:cs typeface="Exo 2"/>
              <a:sym typeface="Exo 2"/>
            </a:endParaRPr>
          </a:p>
          <a:p>
            <a:pPr indent="0" lvl="0" marL="0" rtl="0" algn="ctr">
              <a:spcBef>
                <a:spcPts val="0"/>
              </a:spcBef>
              <a:spcAft>
                <a:spcPts val="0"/>
              </a:spcAft>
              <a:buNone/>
            </a:pPr>
            <a:r>
              <a:t/>
            </a:r>
            <a:endParaRPr b="1" sz="2000">
              <a:solidFill>
                <a:schemeClr val="lt1"/>
              </a:solidFill>
              <a:latin typeface="Exo 2"/>
              <a:ea typeface="Exo 2"/>
              <a:cs typeface="Exo 2"/>
              <a:sym typeface="Exo 2"/>
            </a:endParaRPr>
          </a:p>
          <a:p>
            <a:pPr indent="0" lvl="0" marL="0" rtl="0" algn="ctr">
              <a:spcBef>
                <a:spcPts val="0"/>
              </a:spcBef>
              <a:spcAft>
                <a:spcPts val="0"/>
              </a:spcAft>
              <a:buNone/>
            </a:pPr>
            <a:r>
              <a:rPr b="1" lang="en" sz="2000">
                <a:solidFill>
                  <a:schemeClr val="lt1"/>
                </a:solidFill>
                <a:latin typeface="Exo 2"/>
                <a:ea typeface="Exo 2"/>
                <a:cs typeface="Exo 2"/>
                <a:sym typeface="Exo 2"/>
              </a:rPr>
              <a:t>Phản hồi cho người dùng</a:t>
            </a:r>
            <a:endParaRPr b="1" sz="2000">
              <a:solidFill>
                <a:schemeClr val="lt1"/>
              </a:solidFill>
              <a:latin typeface="Exo 2"/>
              <a:ea typeface="Exo 2"/>
              <a:cs typeface="Exo 2"/>
              <a:sym typeface="Exo 2"/>
            </a:endParaRPr>
          </a:p>
        </p:txBody>
      </p:sp>
      <p:cxnSp>
        <p:nvCxnSpPr>
          <p:cNvPr id="207" name="Google Shape;207;p31"/>
          <p:cNvCxnSpPr/>
          <p:nvPr/>
        </p:nvCxnSpPr>
        <p:spPr>
          <a:xfrm>
            <a:off x="1380412" y="1712799"/>
            <a:ext cx="862200" cy="747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8" name="Google Shape;208;p31"/>
          <p:cNvCxnSpPr/>
          <p:nvPr/>
        </p:nvCxnSpPr>
        <p:spPr>
          <a:xfrm flipH="1">
            <a:off x="6921700" y="1890338"/>
            <a:ext cx="950400" cy="790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Kiến trúc hệ thống</a:t>
            </a:r>
            <a:endParaRPr/>
          </a:p>
        </p:txBody>
      </p:sp>
      <p:sp>
        <p:nvSpPr>
          <p:cNvPr id="214" name="Google Shape;214;p32"/>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15" name="Google Shape;215;p32"/>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cxnSp>
        <p:nvCxnSpPr>
          <p:cNvPr id="220" name="Google Shape;220;p33"/>
          <p:cNvCxnSpPr/>
          <p:nvPr/>
        </p:nvCxnSpPr>
        <p:spPr>
          <a:xfrm>
            <a:off x="701825" y="1981175"/>
            <a:ext cx="1368000" cy="0"/>
          </a:xfrm>
          <a:prstGeom prst="straightConnector1">
            <a:avLst/>
          </a:prstGeom>
          <a:noFill/>
          <a:ln cap="flat" cmpd="sng" w="9525">
            <a:solidFill>
              <a:schemeClr val="dk1"/>
            </a:solidFill>
            <a:prstDash val="solid"/>
            <a:round/>
            <a:headEnd len="med" w="med" type="none"/>
            <a:tailEnd len="med" w="med" type="none"/>
          </a:ln>
        </p:spPr>
      </p:cxnSp>
      <p:sp>
        <p:nvSpPr>
          <p:cNvPr id="221" name="Google Shape;221;p33"/>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Kiến trúc tổng quan</a:t>
            </a:r>
            <a:endParaRPr/>
          </a:p>
        </p:txBody>
      </p:sp>
      <p:sp>
        <p:nvSpPr>
          <p:cNvPr id="222" name="Google Shape;222;p33"/>
          <p:cNvSpPr txBox="1"/>
          <p:nvPr>
            <p:ph type="ctrTitle"/>
          </p:nvPr>
        </p:nvSpPr>
        <p:spPr>
          <a:xfrm>
            <a:off x="625675" y="1262639"/>
            <a:ext cx="2673600" cy="8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Server</a:t>
            </a:r>
            <a:endParaRPr/>
          </a:p>
        </p:txBody>
      </p:sp>
      <p:sp>
        <p:nvSpPr>
          <p:cNvPr id="223" name="Google Shape;223;p33"/>
          <p:cNvSpPr txBox="1"/>
          <p:nvPr>
            <p:ph idx="1" type="subTitle"/>
          </p:nvPr>
        </p:nvSpPr>
        <p:spPr>
          <a:xfrm>
            <a:off x="625675" y="2061125"/>
            <a:ext cx="2944500" cy="21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Phía server sử dụng </a:t>
            </a:r>
            <a:endParaRPr sz="1800"/>
          </a:p>
          <a:p>
            <a:pPr indent="0" lvl="0" marL="0" rtl="0" algn="l">
              <a:spcBef>
                <a:spcPts val="0"/>
              </a:spcBef>
              <a:spcAft>
                <a:spcPts val="0"/>
              </a:spcAft>
              <a:buNone/>
            </a:pPr>
            <a:r>
              <a:rPr lang="en" sz="1800"/>
              <a:t>framework Express.</a:t>
            </a:r>
            <a:br>
              <a:rPr lang="en" sz="1800"/>
            </a:br>
            <a:r>
              <a:rPr lang="en" sz="1800"/>
              <a:t>Các module phía server:</a:t>
            </a:r>
            <a:br>
              <a:rPr lang="en" sz="1800"/>
            </a:br>
            <a:r>
              <a:rPr lang="en" sz="1800"/>
              <a:t>- Models</a:t>
            </a:r>
            <a:endParaRPr sz="1800"/>
          </a:p>
          <a:p>
            <a:pPr indent="0" lvl="0" marL="0" rtl="0" algn="l">
              <a:spcBef>
                <a:spcPts val="0"/>
              </a:spcBef>
              <a:spcAft>
                <a:spcPts val="0"/>
              </a:spcAft>
              <a:buNone/>
            </a:pPr>
            <a:r>
              <a:rPr lang="en" sz="1800"/>
              <a:t>- Services</a:t>
            </a:r>
            <a:endParaRPr sz="1800"/>
          </a:p>
          <a:p>
            <a:pPr indent="0" lvl="0" marL="0" rtl="0" algn="l">
              <a:spcBef>
                <a:spcPts val="0"/>
              </a:spcBef>
              <a:spcAft>
                <a:spcPts val="0"/>
              </a:spcAft>
              <a:buNone/>
            </a:pPr>
            <a:r>
              <a:rPr lang="en" sz="1800"/>
              <a:t>- Routers</a:t>
            </a:r>
            <a:br>
              <a:rPr lang="en" sz="1800"/>
            </a:br>
            <a:r>
              <a:rPr lang="en" sz="1800"/>
              <a:t>- Middlewares</a:t>
            </a:r>
            <a:endParaRPr sz="1800"/>
          </a:p>
        </p:txBody>
      </p:sp>
      <p:sp>
        <p:nvSpPr>
          <p:cNvPr id="224" name="Google Shape;224;p33"/>
          <p:cNvSpPr txBox="1"/>
          <p:nvPr>
            <p:ph type="ctrTitle"/>
          </p:nvPr>
        </p:nvSpPr>
        <p:spPr>
          <a:xfrm>
            <a:off x="6169300" y="1262639"/>
            <a:ext cx="2673600" cy="8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Client</a:t>
            </a:r>
            <a:endParaRPr/>
          </a:p>
        </p:txBody>
      </p:sp>
      <p:sp>
        <p:nvSpPr>
          <p:cNvPr id="225" name="Google Shape;225;p33"/>
          <p:cNvSpPr txBox="1"/>
          <p:nvPr>
            <p:ph idx="1" type="subTitle"/>
          </p:nvPr>
        </p:nvSpPr>
        <p:spPr>
          <a:xfrm>
            <a:off x="6169300" y="2061150"/>
            <a:ext cx="29445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Sử dụng React cùng với framework Next.js</a:t>
            </a:r>
            <a:br>
              <a:rPr lang="en" sz="1800"/>
            </a:br>
            <a:r>
              <a:rPr lang="en" sz="1800"/>
              <a:t>Các module phía client:</a:t>
            </a:r>
            <a:endParaRPr sz="1800"/>
          </a:p>
          <a:p>
            <a:pPr indent="0" lvl="0" marL="0" rtl="0" algn="l">
              <a:spcBef>
                <a:spcPts val="0"/>
              </a:spcBef>
              <a:spcAft>
                <a:spcPts val="0"/>
              </a:spcAft>
              <a:buNone/>
            </a:pPr>
            <a:r>
              <a:rPr lang="en" sz="1800"/>
              <a:t>- Component</a:t>
            </a:r>
            <a:endParaRPr sz="1800"/>
          </a:p>
          <a:p>
            <a:pPr indent="0" lvl="0" marL="0" rtl="0" algn="l">
              <a:spcBef>
                <a:spcPts val="0"/>
              </a:spcBef>
              <a:spcAft>
                <a:spcPts val="0"/>
              </a:spcAft>
              <a:buNone/>
            </a:pPr>
            <a:r>
              <a:rPr lang="en" sz="1800"/>
              <a:t>- HOC</a:t>
            </a:r>
            <a:br>
              <a:rPr lang="en" sz="1800"/>
            </a:br>
            <a:r>
              <a:rPr lang="en" sz="1800"/>
              <a:t>- Các hàm tiện ích</a:t>
            </a:r>
            <a:endParaRPr sz="1800"/>
          </a:p>
        </p:txBody>
      </p:sp>
      <p:cxnSp>
        <p:nvCxnSpPr>
          <p:cNvPr id="226" name="Google Shape;226;p33"/>
          <p:cNvCxnSpPr/>
          <p:nvPr/>
        </p:nvCxnSpPr>
        <p:spPr>
          <a:xfrm>
            <a:off x="6264425" y="1981175"/>
            <a:ext cx="1368000" cy="0"/>
          </a:xfrm>
          <a:prstGeom prst="straightConnector1">
            <a:avLst/>
          </a:prstGeom>
          <a:noFill/>
          <a:ln cap="flat" cmpd="sng" w="9525">
            <a:solidFill>
              <a:schemeClr val="dk1"/>
            </a:solidFill>
            <a:prstDash val="solid"/>
            <a:round/>
            <a:headEnd len="med" w="med" type="none"/>
            <a:tailEnd len="med" w="med" type="none"/>
          </a:ln>
        </p:spPr>
      </p:cxnSp>
      <p:pic>
        <p:nvPicPr>
          <p:cNvPr id="227" name="Google Shape;227;p33"/>
          <p:cNvPicPr preferRelativeResize="0"/>
          <p:nvPr/>
        </p:nvPicPr>
        <p:blipFill>
          <a:blip r:embed="rId3">
            <a:alphaModFix/>
          </a:blip>
          <a:stretch>
            <a:fillRect/>
          </a:stretch>
        </p:blipFill>
        <p:spPr>
          <a:xfrm>
            <a:off x="3189175" y="1451450"/>
            <a:ext cx="2675325" cy="2675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4"/>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t>
            </a:r>
            <a:r>
              <a:rPr lang="en"/>
              <a:t>iến trúc tổng quan</a:t>
            </a:r>
            <a:endParaRPr/>
          </a:p>
        </p:txBody>
      </p:sp>
      <p:sp>
        <p:nvSpPr>
          <p:cNvPr id="233" name="Google Shape;233;p34"/>
          <p:cNvSpPr txBox="1"/>
          <p:nvPr/>
        </p:nvSpPr>
        <p:spPr>
          <a:xfrm>
            <a:off x="768575" y="1537150"/>
            <a:ext cx="1049400" cy="39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Client</a:t>
            </a:r>
            <a:endParaRPr sz="1800">
              <a:latin typeface="Roboto Condensed Light"/>
              <a:ea typeface="Roboto Condensed Light"/>
              <a:cs typeface="Roboto Condensed Light"/>
              <a:sym typeface="Roboto Condensed Light"/>
            </a:endParaRPr>
          </a:p>
        </p:txBody>
      </p:sp>
      <p:sp>
        <p:nvSpPr>
          <p:cNvPr id="234" name="Google Shape;234;p34"/>
          <p:cNvSpPr/>
          <p:nvPr/>
        </p:nvSpPr>
        <p:spPr>
          <a:xfrm>
            <a:off x="3074275" y="1211975"/>
            <a:ext cx="5527800" cy="359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txBox="1"/>
          <p:nvPr/>
        </p:nvSpPr>
        <p:spPr>
          <a:xfrm>
            <a:off x="3764825" y="2327875"/>
            <a:ext cx="1049400" cy="39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Router</a:t>
            </a:r>
            <a:endParaRPr sz="1800">
              <a:latin typeface="Roboto Condensed Light"/>
              <a:ea typeface="Roboto Condensed Light"/>
              <a:cs typeface="Roboto Condensed Light"/>
              <a:sym typeface="Roboto Condensed Light"/>
            </a:endParaRPr>
          </a:p>
        </p:txBody>
      </p:sp>
      <p:sp>
        <p:nvSpPr>
          <p:cNvPr id="236" name="Google Shape;236;p34"/>
          <p:cNvSpPr txBox="1"/>
          <p:nvPr/>
        </p:nvSpPr>
        <p:spPr>
          <a:xfrm>
            <a:off x="3489425" y="3118600"/>
            <a:ext cx="1600200" cy="39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Middlewares</a:t>
            </a:r>
            <a:endParaRPr sz="1800">
              <a:latin typeface="Roboto Condensed Light"/>
              <a:ea typeface="Roboto Condensed Light"/>
              <a:cs typeface="Roboto Condensed Light"/>
              <a:sym typeface="Roboto Condensed Light"/>
            </a:endParaRPr>
          </a:p>
        </p:txBody>
      </p:sp>
      <p:sp>
        <p:nvSpPr>
          <p:cNvPr id="237" name="Google Shape;237;p34"/>
          <p:cNvSpPr txBox="1"/>
          <p:nvPr/>
        </p:nvSpPr>
        <p:spPr>
          <a:xfrm>
            <a:off x="6868675" y="3990600"/>
            <a:ext cx="1049400" cy="39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Models</a:t>
            </a:r>
            <a:endParaRPr sz="1800">
              <a:latin typeface="Roboto Condensed Light"/>
              <a:ea typeface="Roboto Condensed Light"/>
              <a:cs typeface="Roboto Condensed Light"/>
              <a:sym typeface="Roboto Condensed Light"/>
            </a:endParaRPr>
          </a:p>
        </p:txBody>
      </p:sp>
      <p:sp>
        <p:nvSpPr>
          <p:cNvPr id="238" name="Google Shape;238;p34"/>
          <p:cNvSpPr txBox="1"/>
          <p:nvPr/>
        </p:nvSpPr>
        <p:spPr>
          <a:xfrm>
            <a:off x="3764825" y="3990600"/>
            <a:ext cx="1049400" cy="39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Services</a:t>
            </a:r>
            <a:endParaRPr sz="1800">
              <a:latin typeface="Roboto Condensed Light"/>
              <a:ea typeface="Roboto Condensed Light"/>
              <a:cs typeface="Roboto Condensed Light"/>
              <a:sym typeface="Roboto Condensed Light"/>
            </a:endParaRPr>
          </a:p>
        </p:txBody>
      </p:sp>
      <p:sp>
        <p:nvSpPr>
          <p:cNvPr id="239" name="Google Shape;239;p34"/>
          <p:cNvSpPr txBox="1"/>
          <p:nvPr/>
        </p:nvSpPr>
        <p:spPr>
          <a:xfrm>
            <a:off x="3764825" y="1537150"/>
            <a:ext cx="1049400" cy="39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API</a:t>
            </a:r>
            <a:endParaRPr sz="1800">
              <a:latin typeface="Roboto Condensed Light"/>
              <a:ea typeface="Roboto Condensed Light"/>
              <a:cs typeface="Roboto Condensed Light"/>
              <a:sym typeface="Roboto Condensed Light"/>
            </a:endParaRPr>
          </a:p>
        </p:txBody>
      </p:sp>
      <p:cxnSp>
        <p:nvCxnSpPr>
          <p:cNvPr id="240" name="Google Shape;240;p34"/>
          <p:cNvCxnSpPr>
            <a:stCxn id="233" idx="3"/>
            <a:endCxn id="239" idx="1"/>
          </p:cNvCxnSpPr>
          <p:nvPr/>
        </p:nvCxnSpPr>
        <p:spPr>
          <a:xfrm>
            <a:off x="1817975" y="1736650"/>
            <a:ext cx="1947000" cy="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34"/>
          <p:cNvCxnSpPr>
            <a:stCxn id="239" idx="2"/>
            <a:endCxn id="235" idx="0"/>
          </p:cNvCxnSpPr>
          <p:nvPr/>
        </p:nvCxnSpPr>
        <p:spPr>
          <a:xfrm>
            <a:off x="4289525" y="1936150"/>
            <a:ext cx="0" cy="3918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34"/>
          <p:cNvCxnSpPr>
            <a:stCxn id="235" idx="2"/>
            <a:endCxn id="236" idx="0"/>
          </p:cNvCxnSpPr>
          <p:nvPr/>
        </p:nvCxnSpPr>
        <p:spPr>
          <a:xfrm>
            <a:off x="4289525" y="2726875"/>
            <a:ext cx="0" cy="3918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34"/>
          <p:cNvCxnSpPr>
            <a:stCxn id="236" idx="2"/>
            <a:endCxn id="238" idx="0"/>
          </p:cNvCxnSpPr>
          <p:nvPr/>
        </p:nvCxnSpPr>
        <p:spPr>
          <a:xfrm>
            <a:off x="4289525" y="3517600"/>
            <a:ext cx="0" cy="47310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34"/>
          <p:cNvCxnSpPr>
            <a:stCxn id="238" idx="3"/>
            <a:endCxn id="237" idx="1"/>
          </p:cNvCxnSpPr>
          <p:nvPr/>
        </p:nvCxnSpPr>
        <p:spPr>
          <a:xfrm>
            <a:off x="4814225" y="4190100"/>
            <a:ext cx="2054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